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1"/>
  </p:notesMasterIdLst>
  <p:handoutMasterIdLst>
    <p:handoutMasterId r:id="rId52"/>
  </p:handoutMasterIdLst>
  <p:sldIdLst>
    <p:sldId id="256" r:id="rId2"/>
    <p:sldId id="257" r:id="rId3"/>
    <p:sldId id="258" r:id="rId4"/>
    <p:sldId id="29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3" r:id="rId19"/>
    <p:sldId id="274" r:id="rId20"/>
    <p:sldId id="275" r:id="rId21"/>
    <p:sldId id="276" r:id="rId22"/>
    <p:sldId id="277" r:id="rId23"/>
    <p:sldId id="278" r:id="rId24"/>
    <p:sldId id="279" r:id="rId25"/>
    <p:sldId id="280" r:id="rId26"/>
    <p:sldId id="281" r:id="rId27"/>
    <p:sldId id="282" r:id="rId28"/>
    <p:sldId id="289" r:id="rId29"/>
    <p:sldId id="288" r:id="rId30"/>
    <p:sldId id="290" r:id="rId31"/>
    <p:sldId id="291" r:id="rId32"/>
    <p:sldId id="287" r:id="rId33"/>
    <p:sldId id="298" r:id="rId34"/>
    <p:sldId id="299" r:id="rId35"/>
    <p:sldId id="300" r:id="rId36"/>
    <p:sldId id="301" r:id="rId37"/>
    <p:sldId id="302" r:id="rId38"/>
    <p:sldId id="303" r:id="rId39"/>
    <p:sldId id="304" r:id="rId40"/>
    <p:sldId id="305" r:id="rId41"/>
    <p:sldId id="306" r:id="rId42"/>
    <p:sldId id="307" r:id="rId43"/>
    <p:sldId id="308" r:id="rId44"/>
    <p:sldId id="309" r:id="rId45"/>
    <p:sldId id="310" r:id="rId46"/>
    <p:sldId id="311" r:id="rId47"/>
    <p:sldId id="295" r:id="rId48"/>
    <p:sldId id="296" r:id="rId49"/>
    <p:sldId id="312"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723" autoAdjust="0"/>
    <p:restoredTop sz="99445" autoAdjust="0"/>
  </p:normalViewPr>
  <p:slideViewPr>
    <p:cSldViewPr snapToGrid="0" showGuides="1">
      <p:cViewPr>
        <p:scale>
          <a:sx n="100" d="100"/>
          <a:sy n="100" d="100"/>
        </p:scale>
        <p:origin x="618" y="210"/>
      </p:cViewPr>
      <p:guideLst>
        <p:guide orient="horz" pos="320"/>
        <p:guide orient="horz" pos="474"/>
        <p:guide orient="horz" pos="2160"/>
        <p:guide orient="horz" pos="1261"/>
        <p:guide pos="2882"/>
        <p:guide pos="283"/>
        <p:guide pos="547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17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5D1D7F-BEF4-F74A-B3F6-6E7418964607}" type="datetimeFigureOut">
              <a:rPr lang="en-US" smtClean="0"/>
              <a:t>7/23/2013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82B16C-7274-334A-996B-CA561F6DF98B}" type="slidenum">
              <a:rPr lang="en-US" smtClean="0"/>
              <a:t>‹#›</a:t>
            </a:fld>
            <a:endParaRPr lang="en-US"/>
          </a:p>
        </p:txBody>
      </p:sp>
    </p:spTree>
    <p:extLst>
      <p:ext uri="{BB962C8B-B14F-4D97-AF65-F5344CB8AC3E}">
        <p14:creationId xmlns:p14="http://schemas.microsoft.com/office/powerpoint/2010/main" val="24132781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C5E413-25C5-4E4D-8200-B97DECC82E12}" type="datetimeFigureOut">
              <a:rPr lang="en-US" smtClean="0"/>
              <a:t>7/23/2013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A7251D-510C-254B-94D9-4B97D2E59A72}" type="slidenum">
              <a:rPr lang="en-US" smtClean="0"/>
              <a:t>‹#›</a:t>
            </a:fld>
            <a:endParaRPr lang="en-US"/>
          </a:p>
        </p:txBody>
      </p:sp>
    </p:spTree>
    <p:extLst>
      <p:ext uri="{BB962C8B-B14F-4D97-AF65-F5344CB8AC3E}">
        <p14:creationId xmlns:p14="http://schemas.microsoft.com/office/powerpoint/2010/main" val="48622627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12" name="TextBox 11"/>
          <p:cNvSpPr txBox="1"/>
          <p:nvPr userDrawn="1"/>
        </p:nvSpPr>
        <p:spPr>
          <a:xfrm>
            <a:off x="1" y="4003414"/>
            <a:ext cx="9144000" cy="2723823"/>
          </a:xfrm>
          <a:prstGeom prst="rect">
            <a:avLst/>
          </a:prstGeom>
          <a:noFill/>
        </p:spPr>
        <p:txBody>
          <a:bodyPr wrap="square" rtlCol="0">
            <a:spAutoFit/>
          </a:bodyPr>
          <a:lstStyle/>
          <a:p>
            <a:pPr eaLnBrk="1" hangingPunct="1">
              <a:spcBef>
                <a:spcPct val="50000"/>
              </a:spcBef>
            </a:pPr>
            <a:r>
              <a:rPr lang="en-US" sz="1800" b="1" dirty="0" smtClean="0">
                <a:solidFill>
                  <a:srgbClr val="FF3300"/>
                </a:solidFill>
                <a:latin typeface="Arial" charset="0"/>
              </a:rPr>
              <a:t>© 2014 Pearson Education, Inc.</a:t>
            </a:r>
          </a:p>
          <a:p>
            <a:pPr eaLnBrk="1" hangingPunct="1">
              <a:spcBef>
                <a:spcPct val="50000"/>
              </a:spcBef>
            </a:pPr>
            <a:r>
              <a:rPr lang="en-US" sz="1800" b="1" dirty="0" smtClean="0">
                <a:solidFill>
                  <a:srgbClr val="FF3300"/>
                </a:solidFill>
                <a:latin typeface="Arial" charset="0"/>
              </a:rPr>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endParaRPr lang="en-US" dirty="0"/>
          </a:p>
        </p:txBody>
      </p:sp>
      <p:sp>
        <p:nvSpPr>
          <p:cNvPr id="13" name="TextBox 12"/>
          <p:cNvSpPr txBox="1"/>
          <p:nvPr userDrawn="1"/>
        </p:nvSpPr>
        <p:spPr>
          <a:xfrm>
            <a:off x="4572000" y="591902"/>
            <a:ext cx="4572000" cy="2308324"/>
          </a:xfrm>
          <a:prstGeom prst="rect">
            <a:avLst/>
          </a:prstGeom>
          <a:noFill/>
        </p:spPr>
        <p:txBody>
          <a:bodyPr wrap="square" rtlCol="0">
            <a:spAutoFit/>
          </a:bodyPr>
          <a:lstStyle/>
          <a:p>
            <a:pPr algn="ctr"/>
            <a:r>
              <a:rPr lang="en-US" sz="2400" b="1" dirty="0" smtClean="0">
                <a:latin typeface="+mj-lt"/>
                <a:cs typeface="Times New Roman"/>
              </a:rPr>
              <a:t>Lecture </a:t>
            </a:r>
            <a:r>
              <a:rPr lang="en-US" sz="2400" b="1" dirty="0" err="1" smtClean="0">
                <a:latin typeface="Arial"/>
                <a:cs typeface="Arial"/>
              </a:rPr>
              <a:t>PowerPoints</a:t>
            </a:r>
            <a:r>
              <a:rPr lang="en-US" sz="2400" b="1" dirty="0" smtClean="0">
                <a:latin typeface="Arial"/>
                <a:cs typeface="Arial"/>
              </a:rPr>
              <a:t/>
            </a:r>
            <a:br>
              <a:rPr lang="en-US" sz="2400" b="1" dirty="0" smtClean="0">
                <a:latin typeface="Arial"/>
                <a:cs typeface="Arial"/>
              </a:rPr>
            </a:br>
            <a:r>
              <a:rPr lang="en-US" sz="2400" b="1" dirty="0" smtClean="0">
                <a:latin typeface="Arial"/>
                <a:cs typeface="Arial"/>
              </a:rPr>
              <a:t/>
            </a:r>
            <a:br>
              <a:rPr lang="en-US" sz="2400" b="1" dirty="0" smtClean="0">
                <a:latin typeface="Arial"/>
                <a:cs typeface="Arial"/>
              </a:rPr>
            </a:br>
            <a:r>
              <a:rPr lang="en-US" sz="2400" b="1" dirty="0" smtClean="0">
                <a:latin typeface="Arial"/>
                <a:cs typeface="Arial"/>
              </a:rPr>
              <a:t>Chapter 16</a:t>
            </a:r>
            <a:br>
              <a:rPr lang="en-US" sz="2400" b="1" dirty="0" smtClean="0">
                <a:latin typeface="Arial"/>
                <a:cs typeface="Arial"/>
              </a:rPr>
            </a:br>
            <a:r>
              <a:rPr lang="en-US" sz="2400" b="1" i="1" dirty="0" smtClean="0">
                <a:latin typeface="Arial"/>
                <a:cs typeface="Arial"/>
              </a:rPr>
              <a:t>Physics: Principles with Applications, 7</a:t>
            </a:r>
            <a:r>
              <a:rPr lang="en-US" sz="2400" b="1" i="1" baseline="30000" dirty="0" smtClean="0">
                <a:latin typeface="Arial"/>
                <a:cs typeface="Arial"/>
              </a:rPr>
              <a:t>th </a:t>
            </a:r>
            <a:r>
              <a:rPr lang="en-US" sz="2400" b="1" i="1" dirty="0" smtClean="0">
                <a:latin typeface="Arial"/>
                <a:cs typeface="Arial"/>
              </a:rPr>
              <a:t>edition</a:t>
            </a:r>
            <a:br>
              <a:rPr lang="en-US" sz="2400" b="1" i="1" dirty="0" smtClean="0">
                <a:latin typeface="Arial"/>
                <a:cs typeface="Arial"/>
              </a:rPr>
            </a:br>
            <a:r>
              <a:rPr lang="en-US" sz="2400" b="1" dirty="0" err="1" smtClean="0">
                <a:latin typeface="Arial"/>
                <a:cs typeface="Arial"/>
              </a:rPr>
              <a:t>Giancoli</a:t>
            </a:r>
            <a:endParaRPr lang="en-US" sz="2400" dirty="0">
              <a:latin typeface="Arial"/>
              <a:cs typeface="Arial"/>
            </a:endParaRPr>
          </a:p>
        </p:txBody>
      </p:sp>
      <p:pic>
        <p:nvPicPr>
          <p:cNvPr id="14" name="Picture 6" descr="GIAN5922_07_mrkt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68977" y="233363"/>
            <a:ext cx="2082800" cy="349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838931"/>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 2014 Pearson Education, Inc.</a:t>
            </a: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6D5596FC-6415-4D42-9034-D3DBAE87A307}" type="slidenum">
              <a:rPr lang="en-US" smtClean="0"/>
              <a:t>‹#›</a:t>
            </a:fld>
            <a:endParaRPr lang="en-US"/>
          </a:p>
        </p:txBody>
      </p:sp>
    </p:spTree>
    <p:extLst>
      <p:ext uri="{BB962C8B-B14F-4D97-AF65-F5344CB8AC3E}">
        <p14:creationId xmlns:p14="http://schemas.microsoft.com/office/powerpoint/2010/main" val="1783088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90027" y="21110"/>
            <a:ext cx="7772400" cy="1362075"/>
          </a:xfrm>
        </p:spPr>
        <p:txBody>
          <a:bodyPr anchor="t">
            <a:noAutofit/>
          </a:bodyPr>
          <a:lstStyle>
            <a:lvl1pPr algn="ctr">
              <a:spcAft>
                <a:spcPts val="1200"/>
              </a:spcAft>
              <a:defRPr sz="4000" b="1" cap="none"/>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lvl1pPr marL="0" marR="0" indent="0" algn="l" defTabSz="457200" rtl="0" eaLnBrk="1" fontAlgn="auto" latinLnBrk="0" hangingPunct="1">
              <a:lnSpc>
                <a:spcPct val="100000"/>
              </a:lnSpc>
              <a:spcBef>
                <a:spcPts val="0"/>
              </a:spcBef>
              <a:spcAft>
                <a:spcPts val="0"/>
              </a:spcAft>
              <a:buClrTx/>
              <a:buSzTx/>
              <a:buFontTx/>
              <a:buNone/>
              <a:tabLst/>
              <a:defRPr/>
            </a:lvl1pPr>
          </a:lstStyle>
          <a:p>
            <a:r>
              <a:rPr lang="en-US" smtClean="0"/>
              <a:t>© 2014 Pearson Education, Inc.</a:t>
            </a:r>
            <a:endParaRPr lang="en-US" dirty="0" smtClean="0"/>
          </a:p>
        </p:txBody>
      </p:sp>
      <p:sp>
        <p:nvSpPr>
          <p:cNvPr id="8" name="Picture Placeholder 7"/>
          <p:cNvSpPr>
            <a:spLocks noGrp="1"/>
          </p:cNvSpPr>
          <p:nvPr>
            <p:ph type="pic" sz="quarter" idx="11"/>
          </p:nvPr>
        </p:nvSpPr>
        <p:spPr>
          <a:xfrm>
            <a:off x="752640" y="2443163"/>
            <a:ext cx="7656513" cy="3960812"/>
          </a:xfrm>
        </p:spPr>
        <p:txBody>
          <a:bodyPr/>
          <a:lstStyle/>
          <a:p>
            <a:endParaRPr lang="en-US"/>
          </a:p>
        </p:txBody>
      </p:sp>
    </p:spTree>
    <p:extLst>
      <p:ext uri="{BB962C8B-B14F-4D97-AF65-F5344CB8AC3E}">
        <p14:creationId xmlns:p14="http://schemas.microsoft.com/office/powerpoint/2010/main" val="4257160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600"/>
            </a:lvl2pPr>
            <a:lvl3pPr>
              <a:defRPr sz="2400"/>
            </a:lvl3pPr>
            <a:lvl4pPr>
              <a:defRPr sz="2200"/>
            </a:lvl4pPr>
            <a:lvl5pPr>
              <a:defRPr sz="2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600"/>
            </a:lvl2pPr>
            <a:lvl3pPr>
              <a:defRPr sz="2400"/>
            </a:lvl3pPr>
            <a:lvl4pPr>
              <a:defRPr sz="2200"/>
            </a:lvl4pPr>
            <a:lvl5pPr>
              <a:defRPr sz="2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r>
              <a:rPr lang="en-US" smtClean="0"/>
              <a:t>© 2014 Pearson Education, Inc.</a:t>
            </a: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6D5596FC-6415-4D42-9034-D3DBAE87A307}" type="slidenum">
              <a:rPr lang="en-US" smtClean="0"/>
              <a:t>‹#›</a:t>
            </a:fld>
            <a:endParaRPr lang="en-US"/>
          </a:p>
        </p:txBody>
      </p:sp>
    </p:spTree>
    <p:extLst>
      <p:ext uri="{BB962C8B-B14F-4D97-AF65-F5344CB8AC3E}">
        <p14:creationId xmlns:p14="http://schemas.microsoft.com/office/powerpoint/2010/main" val="35733909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6353"/>
            <a:ext cx="8229600" cy="1143000"/>
          </a:xfrm>
          <a:prstGeom prst="rect">
            <a:avLst/>
          </a:prstGeom>
        </p:spPr>
        <p:txBody>
          <a:bodyPr vert="horz" lIns="91440" tIns="45720" rIns="91440" bIns="45720" rtlCol="0" anchor="ctr" anchorCtr="1">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0" tIns="45720" rIns="9144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0" y="6492875"/>
            <a:ext cx="2443064" cy="365125"/>
          </a:xfrm>
          <a:prstGeom prst="rect">
            <a:avLst/>
          </a:prstGeom>
        </p:spPr>
        <p:txBody>
          <a:bodyPr vert="horz" lIns="91440" tIns="45720" rIns="91440" bIns="45720" rtlCol="0" anchor="ctr"/>
          <a:lstStyle>
            <a:lvl1pPr algn="l">
              <a:defRPr sz="1200">
                <a:solidFill>
                  <a:srgbClr val="000000"/>
                </a:solidFill>
              </a:defRPr>
            </a:lvl1pPr>
          </a:lstStyle>
          <a:p>
            <a:r>
              <a:rPr lang="en-US" smtClean="0"/>
              <a:t>© 2014 Pearson Education, Inc.</a:t>
            </a:r>
            <a:endParaRPr lang="en-US" dirty="0"/>
          </a:p>
        </p:txBody>
      </p:sp>
    </p:spTree>
    <p:extLst>
      <p:ext uri="{BB962C8B-B14F-4D97-AF65-F5344CB8AC3E}">
        <p14:creationId xmlns:p14="http://schemas.microsoft.com/office/powerpoint/2010/main" val="1772708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iming>
    <p:tnLst>
      <p:par>
        <p:cTn id="1" dur="indefinite" restart="never" nodeType="tmRoot"/>
      </p:par>
    </p:tnLst>
  </p:timing>
  <p:hf sldNum="0" hdr="0" ftr="0"/>
  <p:txStyles>
    <p:titleStyle>
      <a:lvl1pPr algn="ctr" defTabSz="457200" rtl="0" eaLnBrk="1" latinLnBrk="0" hangingPunct="1">
        <a:spcBef>
          <a:spcPct val="0"/>
        </a:spcBef>
        <a:spcAft>
          <a:spcPts val="0"/>
        </a:spcAft>
        <a:buNone/>
        <a:defRPr sz="3200" b="1" kern="1200">
          <a:solidFill>
            <a:schemeClr val="tx1"/>
          </a:solidFill>
          <a:latin typeface="Times New Roman"/>
          <a:ea typeface="+mj-ea"/>
          <a:cs typeface="Times New Roman"/>
        </a:defRPr>
      </a:lvl1pPr>
    </p:titleStyle>
    <p:bodyStyle>
      <a:lvl1pPr marL="301752" indent="-347472" algn="l" defTabSz="457200" rtl="0" eaLnBrk="1" latinLnBrk="0" hangingPunct="1">
        <a:spcBef>
          <a:spcPct val="20000"/>
        </a:spcBef>
        <a:buFont typeface="Arial"/>
        <a:buChar char="•"/>
        <a:defRPr sz="2800" kern="1200">
          <a:solidFill>
            <a:schemeClr val="tx1"/>
          </a:solidFill>
          <a:latin typeface="Times New Roman"/>
          <a:ea typeface="+mn-ea"/>
          <a:cs typeface="Times New Roman"/>
        </a:defRPr>
      </a:lvl1pPr>
      <a:lvl2pPr marL="742950" indent="-285750" algn="l" defTabSz="457200" rtl="0" eaLnBrk="1" latinLnBrk="0" hangingPunct="1">
        <a:spcBef>
          <a:spcPct val="20000"/>
        </a:spcBef>
        <a:buFont typeface="Arial"/>
        <a:buChar char="–"/>
        <a:defRPr sz="2600" kern="1200">
          <a:solidFill>
            <a:schemeClr val="tx1"/>
          </a:solidFill>
          <a:latin typeface="Times New Roman"/>
          <a:ea typeface="+mn-ea"/>
          <a:cs typeface="Times New Roman"/>
        </a:defRPr>
      </a:lvl2pPr>
      <a:lvl3pPr marL="1143000" indent="-228600" algn="l" defTabSz="457200" rtl="0" eaLnBrk="1" latinLnBrk="0" hangingPunct="1">
        <a:spcBef>
          <a:spcPct val="20000"/>
        </a:spcBef>
        <a:buFont typeface="Arial"/>
        <a:buChar char="•"/>
        <a:defRPr sz="2400" kern="1200">
          <a:solidFill>
            <a:schemeClr val="tx1"/>
          </a:solidFill>
          <a:latin typeface="Times New Roman"/>
          <a:ea typeface="+mn-ea"/>
          <a:cs typeface="Times New Roman"/>
        </a:defRPr>
      </a:lvl3pPr>
      <a:lvl4pPr marL="1600200" indent="-228600" algn="l" defTabSz="457200" rtl="0" eaLnBrk="1" latinLnBrk="0" hangingPunct="1">
        <a:spcBef>
          <a:spcPct val="20000"/>
        </a:spcBef>
        <a:buFont typeface="Arial"/>
        <a:buChar char="–"/>
        <a:defRPr sz="2200" kern="1200">
          <a:solidFill>
            <a:schemeClr val="tx1"/>
          </a:solidFill>
          <a:latin typeface="Times New Roman"/>
          <a:ea typeface="+mn-ea"/>
          <a:cs typeface="Times New Roman"/>
        </a:defRPr>
      </a:lvl4pPr>
      <a:lvl5pPr marL="2057400" indent="-228600" algn="l" defTabSz="457200" rtl="0" eaLnBrk="1" latinLnBrk="0" hangingPunct="1">
        <a:spcBef>
          <a:spcPct val="20000"/>
        </a:spcBef>
        <a:buFont typeface="Arial"/>
        <a:buChar char="»"/>
        <a:defRPr sz="22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8250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263" y="1597060"/>
            <a:ext cx="8247062" cy="4868612"/>
          </a:xfrm>
        </p:spPr>
        <p:txBody>
          <a:bodyPr>
            <a:normAutofit/>
          </a:bodyPr>
          <a:lstStyle/>
          <a:p>
            <a:pPr marL="0" indent="0">
              <a:spcBef>
                <a:spcPct val="50000"/>
              </a:spcBef>
              <a:buNone/>
            </a:pPr>
            <a:r>
              <a:rPr lang="en-US" dirty="0">
                <a:latin typeface="Times New Roman" charset="0"/>
                <a:cs typeface="Times New Roman" charset="0"/>
              </a:rPr>
              <a:t>Polar molecule: neutral overall, but charge not evenly </a:t>
            </a:r>
            <a:r>
              <a:rPr lang="en-US" dirty="0" smtClean="0">
                <a:latin typeface="Times New Roman" charset="0"/>
                <a:cs typeface="Times New Roman" charset="0"/>
              </a:rPr>
              <a:t>distributed</a:t>
            </a:r>
            <a:endParaRPr lang="en-US" dirty="0">
              <a:latin typeface="Times New Roman" charset="0"/>
              <a:cs typeface="Times New Roman" charset="0"/>
            </a:endParaRPr>
          </a:p>
        </p:txBody>
      </p:sp>
      <p:sp>
        <p:nvSpPr>
          <p:cNvPr id="2" name="Title 1"/>
          <p:cNvSpPr>
            <a:spLocks noGrp="1"/>
          </p:cNvSpPr>
          <p:nvPr>
            <p:ph type="title"/>
          </p:nvPr>
        </p:nvSpPr>
        <p:spPr/>
        <p:txBody>
          <a:bodyPr/>
          <a:lstStyle/>
          <a:p>
            <a:r>
              <a:rPr lang="en-US" dirty="0">
                <a:latin typeface="Times New Roman" charset="0"/>
                <a:cs typeface="Times New Roman" charset="0"/>
              </a:rPr>
              <a:t>16-2 Electric Charge in the </a:t>
            </a:r>
            <a:r>
              <a:rPr lang="en-US" dirty="0" smtClean="0">
                <a:latin typeface="Times New Roman" charset="0"/>
                <a:cs typeface="Times New Roman" charset="0"/>
              </a:rPr>
              <a:t>Atom</a:t>
            </a:r>
            <a:endParaRPr lang="en-US" dirty="0"/>
          </a:p>
        </p:txBody>
      </p:sp>
      <p:sp>
        <p:nvSpPr>
          <p:cNvPr id="4" name="Date Placeholder 3"/>
          <p:cNvSpPr>
            <a:spLocks noGrp="1"/>
          </p:cNvSpPr>
          <p:nvPr>
            <p:ph type="dt" sz="half" idx="10"/>
          </p:nvPr>
        </p:nvSpPr>
        <p:spPr/>
        <p:txBody>
          <a:bodyPr/>
          <a:lstStyle/>
          <a:p>
            <a:r>
              <a:rPr lang="en-US" smtClean="0"/>
              <a:t>© 2014 Pearson Education, Inc.</a:t>
            </a:r>
            <a:endParaRPr lang="en-US"/>
          </a:p>
        </p:txBody>
      </p:sp>
      <p:pic>
        <p:nvPicPr>
          <p:cNvPr id="6" name="Picture 5" descr="16_04_Figure.jpg"/>
          <p:cNvPicPr>
            <a:picLocks noChangeAspect="1"/>
          </p:cNvPicPr>
          <p:nvPr/>
        </p:nvPicPr>
        <p:blipFill rotWithShape="1">
          <a:blip r:embed="rId2">
            <a:extLst>
              <a:ext uri="{28A0092B-C50C-407E-A947-70E740481C1C}">
                <a14:useLocalDpi xmlns:a14="http://schemas.microsoft.com/office/drawing/2010/main" val="0"/>
              </a:ext>
            </a:extLst>
          </a:blip>
          <a:srcRect b="9173"/>
          <a:stretch/>
        </p:blipFill>
        <p:spPr>
          <a:xfrm>
            <a:off x="2907744" y="3294365"/>
            <a:ext cx="3334862" cy="2316250"/>
          </a:xfrm>
          <a:prstGeom prst="rect">
            <a:avLst/>
          </a:prstGeom>
        </p:spPr>
      </p:pic>
    </p:spTree>
    <p:extLst>
      <p:ext uri="{BB962C8B-B14F-4D97-AF65-F5344CB8AC3E}">
        <p14:creationId xmlns:p14="http://schemas.microsoft.com/office/powerpoint/2010/main" val="41250498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16-3 Insulators and </a:t>
            </a:r>
            <a:r>
              <a:rPr lang="en-US" dirty="0" smtClean="0">
                <a:latin typeface="Times New Roman" charset="0"/>
                <a:cs typeface="Times New Roman" charset="0"/>
              </a:rPr>
              <a:t>Conductors</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smtClean="0"/>
              <a:t>© 2014 Pearson Education, Inc.</a:t>
            </a:r>
            <a:endParaRPr lang="en-US"/>
          </a:p>
        </p:txBody>
      </p:sp>
      <p:sp>
        <p:nvSpPr>
          <p:cNvPr id="3" name="Content Placeholder 2"/>
          <p:cNvSpPr>
            <a:spLocks noGrp="1"/>
          </p:cNvSpPr>
          <p:nvPr>
            <p:ph idx="1"/>
          </p:nvPr>
        </p:nvSpPr>
        <p:spPr>
          <a:xfrm>
            <a:off x="449263" y="1600200"/>
            <a:ext cx="8247063" cy="4525963"/>
          </a:xfrm>
        </p:spPr>
        <p:txBody>
          <a:bodyPr/>
          <a:lstStyle/>
          <a:p>
            <a:pPr marL="0" indent="0">
              <a:spcBef>
                <a:spcPct val="50000"/>
              </a:spcBef>
              <a:buNone/>
              <a:tabLst>
                <a:tab pos="4130675" algn="l"/>
              </a:tabLst>
            </a:pPr>
            <a:r>
              <a:rPr lang="en-US" dirty="0" smtClean="0">
                <a:latin typeface="Times New Roman" charset="0"/>
                <a:cs typeface="Times New Roman" charset="0"/>
              </a:rPr>
              <a:t>Conductor:	Insulator:</a:t>
            </a:r>
            <a:endParaRPr lang="en-US" dirty="0">
              <a:latin typeface="Times New Roman" charset="0"/>
              <a:cs typeface="Times New Roman" charset="0"/>
            </a:endParaRPr>
          </a:p>
          <a:p>
            <a:pPr marL="0" indent="0">
              <a:spcBef>
                <a:spcPct val="50000"/>
              </a:spcBef>
              <a:buNone/>
              <a:tabLst>
                <a:tab pos="4130675" algn="l"/>
              </a:tabLst>
            </a:pPr>
            <a:r>
              <a:rPr lang="en-US" dirty="0">
                <a:latin typeface="Times New Roman" charset="0"/>
                <a:cs typeface="Times New Roman" charset="0"/>
              </a:rPr>
              <a:t>Charge flows </a:t>
            </a:r>
            <a:r>
              <a:rPr lang="en-US" dirty="0" smtClean="0">
                <a:latin typeface="Times New Roman" charset="0"/>
                <a:cs typeface="Times New Roman" charset="0"/>
              </a:rPr>
              <a:t>freely	Almost </a:t>
            </a:r>
            <a:r>
              <a:rPr lang="en-US" dirty="0">
                <a:latin typeface="Times New Roman" charset="0"/>
                <a:cs typeface="Times New Roman" charset="0"/>
              </a:rPr>
              <a:t>no charge </a:t>
            </a:r>
            <a:r>
              <a:rPr lang="en-US" dirty="0" smtClean="0">
                <a:latin typeface="Times New Roman" charset="0"/>
                <a:cs typeface="Times New Roman" charset="0"/>
              </a:rPr>
              <a:t>flows</a:t>
            </a:r>
          </a:p>
          <a:p>
            <a:pPr marL="0" indent="0">
              <a:spcBef>
                <a:spcPct val="50000"/>
              </a:spcBef>
              <a:buNone/>
              <a:tabLst>
                <a:tab pos="4130675" algn="l"/>
              </a:tabLst>
            </a:pPr>
            <a:r>
              <a:rPr lang="en-US" dirty="0" smtClean="0">
                <a:latin typeface="Times New Roman" charset="0"/>
                <a:cs typeface="Times New Roman" charset="0"/>
              </a:rPr>
              <a:t>Metals	Most </a:t>
            </a:r>
            <a:r>
              <a:rPr lang="en-US" dirty="0">
                <a:latin typeface="Times New Roman" charset="0"/>
                <a:cs typeface="Times New Roman" charset="0"/>
              </a:rPr>
              <a:t>other materials</a:t>
            </a:r>
          </a:p>
          <a:p>
            <a:pPr marL="0" indent="0" algn="ctr">
              <a:spcBef>
                <a:spcPct val="50000"/>
              </a:spcBef>
              <a:buNone/>
              <a:tabLst>
                <a:tab pos="4130675" algn="l"/>
              </a:tabLst>
            </a:pPr>
            <a:r>
              <a:rPr lang="en-US" dirty="0" smtClean="0">
                <a:latin typeface="Times New Roman" charset="0"/>
                <a:cs typeface="Times New Roman" charset="0"/>
              </a:rPr>
              <a:t>Some </a:t>
            </a:r>
            <a:r>
              <a:rPr lang="en-US" dirty="0">
                <a:latin typeface="Times New Roman" charset="0"/>
                <a:cs typeface="Times New Roman" charset="0"/>
              </a:rPr>
              <a:t>materials are semiconductors.</a:t>
            </a:r>
          </a:p>
          <a:p>
            <a:pPr marL="0" indent="0">
              <a:spcBef>
                <a:spcPct val="50000"/>
              </a:spcBef>
              <a:buNone/>
            </a:pPr>
            <a:endParaRPr lang="en-US" dirty="0">
              <a:latin typeface="Times New Roman" charset="0"/>
              <a:cs typeface="Times New Roman" charset="0"/>
            </a:endParaRPr>
          </a:p>
          <a:p>
            <a:pPr marL="0" indent="0">
              <a:spcBef>
                <a:spcPct val="50000"/>
              </a:spcBef>
              <a:buNone/>
            </a:pPr>
            <a:endParaRPr lang="en-US" dirty="0">
              <a:latin typeface="Times New Roman" charset="0"/>
              <a:cs typeface="Times New Roman" charset="0"/>
            </a:endParaRPr>
          </a:p>
        </p:txBody>
      </p:sp>
      <p:pic>
        <p:nvPicPr>
          <p:cNvPr id="7" name="Picture 6" descr="16_05_FigureA.jpg"/>
          <p:cNvPicPr>
            <a:picLocks noChangeAspect="1"/>
          </p:cNvPicPr>
          <p:nvPr/>
        </p:nvPicPr>
        <p:blipFill rotWithShape="1">
          <a:blip r:embed="rId2">
            <a:extLst>
              <a:ext uri="{28A0092B-C50C-407E-A947-70E740481C1C}">
                <a14:useLocalDpi xmlns:a14="http://schemas.microsoft.com/office/drawing/2010/main" val="0"/>
              </a:ext>
            </a:extLst>
          </a:blip>
          <a:srcRect b="7602"/>
          <a:stretch/>
        </p:blipFill>
        <p:spPr>
          <a:xfrm>
            <a:off x="449263" y="4352350"/>
            <a:ext cx="2353056" cy="1977037"/>
          </a:xfrm>
          <a:prstGeom prst="rect">
            <a:avLst/>
          </a:prstGeom>
        </p:spPr>
      </p:pic>
      <p:pic>
        <p:nvPicPr>
          <p:cNvPr id="9" name="Picture 8" descr="16_05_FigureB.jpg"/>
          <p:cNvPicPr>
            <a:picLocks noChangeAspect="1"/>
          </p:cNvPicPr>
          <p:nvPr/>
        </p:nvPicPr>
        <p:blipFill rotWithShape="1">
          <a:blip r:embed="rId3">
            <a:extLst>
              <a:ext uri="{28A0092B-C50C-407E-A947-70E740481C1C}">
                <a14:useLocalDpi xmlns:a14="http://schemas.microsoft.com/office/drawing/2010/main" val="0"/>
              </a:ext>
            </a:extLst>
          </a:blip>
          <a:srcRect b="7825"/>
          <a:stretch/>
        </p:blipFill>
        <p:spPr>
          <a:xfrm>
            <a:off x="3189943" y="4421652"/>
            <a:ext cx="2602992" cy="1921692"/>
          </a:xfrm>
          <a:prstGeom prst="rect">
            <a:avLst/>
          </a:prstGeom>
        </p:spPr>
      </p:pic>
      <p:pic>
        <p:nvPicPr>
          <p:cNvPr id="12" name="Picture 11" descr="16_05_FigureC.jpg"/>
          <p:cNvPicPr>
            <a:picLocks noChangeAspect="1"/>
          </p:cNvPicPr>
          <p:nvPr/>
        </p:nvPicPr>
        <p:blipFill rotWithShape="1">
          <a:blip r:embed="rId4">
            <a:extLst>
              <a:ext uri="{28A0092B-C50C-407E-A947-70E740481C1C}">
                <a14:useLocalDpi xmlns:a14="http://schemas.microsoft.com/office/drawing/2010/main" val="0"/>
              </a:ext>
            </a:extLst>
          </a:blip>
          <a:srcRect b="7914"/>
          <a:stretch/>
        </p:blipFill>
        <p:spPr>
          <a:xfrm>
            <a:off x="6050661" y="4420771"/>
            <a:ext cx="2645664" cy="1908617"/>
          </a:xfrm>
          <a:prstGeom prst="rect">
            <a:avLst/>
          </a:prstGeom>
        </p:spPr>
      </p:pic>
    </p:spTree>
    <p:extLst>
      <p:ext uri="{BB962C8B-B14F-4D97-AF65-F5344CB8AC3E}">
        <p14:creationId xmlns:p14="http://schemas.microsoft.com/office/powerpoint/2010/main" val="7096853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16-4 Induced Charge; the </a:t>
            </a:r>
            <a:r>
              <a:rPr lang="en-US" dirty="0" smtClean="0">
                <a:latin typeface="Times New Roman" charset="0"/>
                <a:cs typeface="Times New Roman" charset="0"/>
              </a:rPr>
              <a:t>Electroscope</a:t>
            </a:r>
            <a:endParaRPr lang="en-US" dirty="0">
              <a:latin typeface="Times New Roman" charset="0"/>
              <a:cs typeface="Times New Roman" charset="0"/>
            </a:endParaRPr>
          </a:p>
        </p:txBody>
      </p:sp>
      <p:sp>
        <p:nvSpPr>
          <p:cNvPr id="3" name="Content Placeholder 2"/>
          <p:cNvSpPr>
            <a:spLocks noGrp="1"/>
          </p:cNvSpPr>
          <p:nvPr>
            <p:ph idx="1"/>
          </p:nvPr>
        </p:nvSpPr>
        <p:spPr/>
        <p:txBody>
          <a:bodyPr/>
          <a:lstStyle/>
          <a:p>
            <a:pPr marL="0" indent="0">
              <a:spcBef>
                <a:spcPct val="50000"/>
              </a:spcBef>
              <a:buNone/>
            </a:pPr>
            <a:r>
              <a:rPr lang="en-US" dirty="0">
                <a:latin typeface="Times New Roman" charset="0"/>
                <a:cs typeface="Times New Roman" charset="0"/>
              </a:rPr>
              <a:t>Metal objects can be charged by conduction</a:t>
            </a:r>
            <a:r>
              <a:rPr lang="en-US" dirty="0" smtClean="0">
                <a:latin typeface="Times New Roman" charset="0"/>
                <a:cs typeface="Times New Roman" charset="0"/>
              </a:rPr>
              <a:t>:</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smtClean="0"/>
              <a:t>© 2014 Pearson Education, Inc.</a:t>
            </a:r>
            <a:endParaRPr lang="en-US"/>
          </a:p>
        </p:txBody>
      </p:sp>
      <p:pic>
        <p:nvPicPr>
          <p:cNvPr id="5" name="Picture 4" descr="16_06_Figure.jpg"/>
          <p:cNvPicPr>
            <a:picLocks noChangeAspect="1"/>
          </p:cNvPicPr>
          <p:nvPr/>
        </p:nvPicPr>
        <p:blipFill rotWithShape="1">
          <a:blip r:embed="rId2">
            <a:extLst>
              <a:ext uri="{28A0092B-C50C-407E-A947-70E740481C1C}">
                <a14:useLocalDpi xmlns:a14="http://schemas.microsoft.com/office/drawing/2010/main" val="0"/>
              </a:ext>
            </a:extLst>
          </a:blip>
          <a:srcRect b="4134"/>
          <a:stretch/>
        </p:blipFill>
        <p:spPr>
          <a:xfrm>
            <a:off x="1803949" y="2325097"/>
            <a:ext cx="5558006" cy="4089258"/>
          </a:xfrm>
          <a:prstGeom prst="rect">
            <a:avLst/>
          </a:prstGeom>
        </p:spPr>
      </p:pic>
    </p:spTree>
    <p:extLst>
      <p:ext uri="{BB962C8B-B14F-4D97-AF65-F5344CB8AC3E}">
        <p14:creationId xmlns:p14="http://schemas.microsoft.com/office/powerpoint/2010/main" val="30946400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16-4 Induced Charge; the Electroscope</a:t>
            </a:r>
          </a:p>
        </p:txBody>
      </p:sp>
      <p:sp>
        <p:nvSpPr>
          <p:cNvPr id="3" name="Content Placeholder 2"/>
          <p:cNvSpPr>
            <a:spLocks noGrp="1"/>
          </p:cNvSpPr>
          <p:nvPr>
            <p:ph idx="1"/>
          </p:nvPr>
        </p:nvSpPr>
        <p:spPr>
          <a:xfrm>
            <a:off x="451478" y="1596231"/>
            <a:ext cx="8242299" cy="4839671"/>
          </a:xfrm>
        </p:spPr>
        <p:txBody>
          <a:bodyPr/>
          <a:lstStyle/>
          <a:p>
            <a:pPr marL="0" indent="0">
              <a:spcBef>
                <a:spcPct val="50000"/>
              </a:spcBef>
              <a:buNone/>
            </a:pPr>
            <a:r>
              <a:rPr lang="en-US" dirty="0">
                <a:latin typeface="Times New Roman" charset="0"/>
                <a:cs typeface="Times New Roman" charset="0"/>
              </a:rPr>
              <a:t>They can also be </a:t>
            </a:r>
            <a:r>
              <a:rPr lang="en-US" dirty="0" smtClean="0">
                <a:latin typeface="Times New Roman" charset="0"/>
                <a:cs typeface="Times New Roman" charset="0"/>
              </a:rPr>
              <a:t>charged</a:t>
            </a:r>
            <a:br>
              <a:rPr lang="en-US" dirty="0" smtClean="0">
                <a:latin typeface="Times New Roman" charset="0"/>
                <a:cs typeface="Times New Roman" charset="0"/>
              </a:rPr>
            </a:br>
            <a:r>
              <a:rPr lang="en-US" dirty="0" smtClean="0">
                <a:latin typeface="Times New Roman" charset="0"/>
                <a:cs typeface="Times New Roman" charset="0"/>
              </a:rPr>
              <a:t>by </a:t>
            </a:r>
            <a:r>
              <a:rPr lang="en-US" dirty="0">
                <a:latin typeface="Times New Roman" charset="0"/>
                <a:cs typeface="Times New Roman" charset="0"/>
              </a:rPr>
              <a:t>induction</a:t>
            </a:r>
            <a:r>
              <a:rPr lang="en-US" dirty="0" smtClean="0">
                <a:latin typeface="Times New Roman" charset="0"/>
                <a:cs typeface="Times New Roman" charset="0"/>
              </a:rPr>
              <a:t>:</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smtClean="0"/>
              <a:t>© 2014 Pearson Education, Inc.</a:t>
            </a:r>
            <a:endParaRPr lang="en-US"/>
          </a:p>
        </p:txBody>
      </p:sp>
      <p:pic>
        <p:nvPicPr>
          <p:cNvPr id="5" name="Picture 4" descr="16_08_Figure.jpg"/>
          <p:cNvPicPr>
            <a:picLocks noChangeAspect="1"/>
          </p:cNvPicPr>
          <p:nvPr/>
        </p:nvPicPr>
        <p:blipFill rotWithShape="1">
          <a:blip r:embed="rId2">
            <a:extLst>
              <a:ext uri="{28A0092B-C50C-407E-A947-70E740481C1C}">
                <a14:useLocalDpi xmlns:a14="http://schemas.microsoft.com/office/drawing/2010/main" val="0"/>
              </a:ext>
            </a:extLst>
          </a:blip>
          <a:srcRect b="3508"/>
          <a:stretch/>
        </p:blipFill>
        <p:spPr>
          <a:xfrm>
            <a:off x="4526203" y="1681809"/>
            <a:ext cx="4170122" cy="4788222"/>
          </a:xfrm>
          <a:prstGeom prst="rect">
            <a:avLst/>
          </a:prstGeom>
        </p:spPr>
      </p:pic>
    </p:spTree>
    <p:extLst>
      <p:ext uri="{BB962C8B-B14F-4D97-AF65-F5344CB8AC3E}">
        <p14:creationId xmlns:p14="http://schemas.microsoft.com/office/powerpoint/2010/main" val="8956877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16-4 Induced Charge; the Electroscope</a:t>
            </a:r>
          </a:p>
        </p:txBody>
      </p:sp>
      <p:sp>
        <p:nvSpPr>
          <p:cNvPr id="4" name="Date Placeholder 3"/>
          <p:cNvSpPr>
            <a:spLocks noGrp="1"/>
          </p:cNvSpPr>
          <p:nvPr>
            <p:ph type="dt" sz="half" idx="10"/>
          </p:nvPr>
        </p:nvSpPr>
        <p:spPr/>
        <p:txBody>
          <a:bodyPr/>
          <a:lstStyle/>
          <a:p>
            <a:r>
              <a:rPr lang="en-US" smtClean="0"/>
              <a:t>© 2014 Pearson Education, Inc.</a:t>
            </a:r>
            <a:endParaRPr lang="en-US"/>
          </a:p>
        </p:txBody>
      </p:sp>
      <p:sp>
        <p:nvSpPr>
          <p:cNvPr id="3" name="Content Placeholder 2"/>
          <p:cNvSpPr>
            <a:spLocks noGrp="1"/>
          </p:cNvSpPr>
          <p:nvPr>
            <p:ph idx="1"/>
          </p:nvPr>
        </p:nvSpPr>
        <p:spPr>
          <a:xfrm>
            <a:off x="449263" y="1598701"/>
            <a:ext cx="8367147" cy="4920641"/>
          </a:xfrm>
        </p:spPr>
        <p:txBody>
          <a:bodyPr/>
          <a:lstStyle/>
          <a:p>
            <a:pPr marL="0" indent="0">
              <a:spcBef>
                <a:spcPct val="50000"/>
              </a:spcBef>
              <a:buNone/>
            </a:pPr>
            <a:r>
              <a:rPr lang="en-US" dirty="0">
                <a:latin typeface="Times New Roman" charset="0"/>
                <a:cs typeface="Times New Roman" charset="0"/>
              </a:rPr>
              <a:t>Nonconductors </a:t>
            </a:r>
            <a:r>
              <a:rPr lang="en-US" dirty="0" smtClean="0">
                <a:latin typeface="Times New Roman" charset="0"/>
                <a:cs typeface="Times New Roman" charset="0"/>
              </a:rPr>
              <a:t>won</a:t>
            </a:r>
            <a:r>
              <a:rPr lang="en-US" altLang="ja-JP" dirty="0" smtClean="0">
                <a:latin typeface="Times New Roman" charset="0"/>
                <a:cs typeface="Times New Roman" charset="0"/>
              </a:rPr>
              <a:t>’</a:t>
            </a:r>
            <a:r>
              <a:rPr lang="en-US" dirty="0" smtClean="0">
                <a:latin typeface="Times New Roman" charset="0"/>
                <a:cs typeface="Times New Roman" charset="0"/>
              </a:rPr>
              <a:t>t </a:t>
            </a:r>
            <a:r>
              <a:rPr lang="en-US" dirty="0">
                <a:latin typeface="Times New Roman" charset="0"/>
                <a:cs typeface="Times New Roman" charset="0"/>
              </a:rPr>
              <a:t>become charged by conduction or induction, but will experience charge separation:</a:t>
            </a:r>
          </a:p>
        </p:txBody>
      </p:sp>
      <p:pic>
        <p:nvPicPr>
          <p:cNvPr id="6" name="Picture 5" descr="16_09_Figure.jpg"/>
          <p:cNvPicPr>
            <a:picLocks noChangeAspect="1"/>
          </p:cNvPicPr>
          <p:nvPr/>
        </p:nvPicPr>
        <p:blipFill rotWithShape="1">
          <a:blip r:embed="rId2">
            <a:extLst>
              <a:ext uri="{28A0092B-C50C-407E-A947-70E740481C1C}">
                <a14:useLocalDpi xmlns:a14="http://schemas.microsoft.com/office/drawing/2010/main" val="0"/>
              </a:ext>
            </a:extLst>
          </a:blip>
          <a:srcRect b="7072"/>
          <a:stretch/>
        </p:blipFill>
        <p:spPr>
          <a:xfrm>
            <a:off x="1887198" y="3006004"/>
            <a:ext cx="5374046" cy="2667417"/>
          </a:xfrm>
          <a:prstGeom prst="rect">
            <a:avLst/>
          </a:prstGeom>
        </p:spPr>
      </p:pic>
    </p:spTree>
    <p:extLst>
      <p:ext uri="{BB962C8B-B14F-4D97-AF65-F5344CB8AC3E}">
        <p14:creationId xmlns:p14="http://schemas.microsoft.com/office/powerpoint/2010/main" val="13734906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16-4 Induced Charge; the Electroscope</a:t>
            </a:r>
          </a:p>
        </p:txBody>
      </p:sp>
      <p:sp>
        <p:nvSpPr>
          <p:cNvPr id="3" name="Content Placeholder 2"/>
          <p:cNvSpPr>
            <a:spLocks noGrp="1"/>
          </p:cNvSpPr>
          <p:nvPr>
            <p:ph idx="1"/>
          </p:nvPr>
        </p:nvSpPr>
        <p:spPr>
          <a:xfrm>
            <a:off x="455983" y="1594776"/>
            <a:ext cx="8317450" cy="4843379"/>
          </a:xfrm>
        </p:spPr>
        <p:txBody>
          <a:bodyPr/>
          <a:lstStyle/>
          <a:p>
            <a:pPr marL="0" indent="0">
              <a:spcBef>
                <a:spcPct val="50000"/>
              </a:spcBef>
              <a:buNone/>
            </a:pPr>
            <a:r>
              <a:rPr lang="en-US" dirty="0">
                <a:latin typeface="Times New Roman" charset="0"/>
                <a:cs typeface="Times New Roman" charset="0"/>
              </a:rPr>
              <a:t>The electroscope </a:t>
            </a:r>
            <a:r>
              <a:rPr lang="en-US" dirty="0" smtClean="0">
                <a:latin typeface="Times New Roman" charset="0"/>
                <a:cs typeface="Times New Roman" charset="0"/>
              </a:rPr>
              <a:t>can be</a:t>
            </a:r>
            <a:br>
              <a:rPr lang="en-US" dirty="0" smtClean="0">
                <a:latin typeface="Times New Roman" charset="0"/>
                <a:cs typeface="Times New Roman" charset="0"/>
              </a:rPr>
            </a:br>
            <a:r>
              <a:rPr lang="en-US" dirty="0" smtClean="0">
                <a:latin typeface="Times New Roman" charset="0"/>
                <a:cs typeface="Times New Roman" charset="0"/>
              </a:rPr>
              <a:t>used </a:t>
            </a:r>
            <a:r>
              <a:rPr lang="en-US" dirty="0">
                <a:latin typeface="Times New Roman" charset="0"/>
                <a:cs typeface="Times New Roman" charset="0"/>
              </a:rPr>
              <a:t>for detecting charge</a:t>
            </a:r>
            <a:r>
              <a:rPr lang="en-US" dirty="0" smtClean="0">
                <a:latin typeface="Times New Roman" charset="0"/>
                <a:cs typeface="Times New Roman" charset="0"/>
              </a:rPr>
              <a:t>:</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smtClean="0"/>
              <a:t>© 2014 Pearson Education, Inc.</a:t>
            </a:r>
            <a:endParaRPr lang="en-US"/>
          </a:p>
        </p:txBody>
      </p:sp>
      <p:pic>
        <p:nvPicPr>
          <p:cNvPr id="5" name="Picture 4" descr="16_10_Figure.jpg"/>
          <p:cNvPicPr>
            <a:picLocks noChangeAspect="1"/>
          </p:cNvPicPr>
          <p:nvPr/>
        </p:nvPicPr>
        <p:blipFill rotWithShape="1">
          <a:blip r:embed="rId2">
            <a:extLst>
              <a:ext uri="{28A0092B-C50C-407E-A947-70E740481C1C}">
                <a14:useLocalDpi xmlns:a14="http://schemas.microsoft.com/office/drawing/2010/main" val="0"/>
              </a:ext>
            </a:extLst>
          </a:blip>
          <a:srcRect b="3316"/>
          <a:stretch/>
        </p:blipFill>
        <p:spPr>
          <a:xfrm>
            <a:off x="4575175" y="1593017"/>
            <a:ext cx="4072128" cy="4827090"/>
          </a:xfrm>
          <a:prstGeom prst="rect">
            <a:avLst/>
          </a:prstGeom>
        </p:spPr>
      </p:pic>
    </p:spTree>
    <p:extLst>
      <p:ext uri="{BB962C8B-B14F-4D97-AF65-F5344CB8AC3E}">
        <p14:creationId xmlns:p14="http://schemas.microsoft.com/office/powerpoint/2010/main" val="5160445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16-4 Induced Charge; the Electroscope</a:t>
            </a:r>
          </a:p>
        </p:txBody>
      </p:sp>
      <p:sp>
        <p:nvSpPr>
          <p:cNvPr id="3" name="Content Placeholder 2"/>
          <p:cNvSpPr>
            <a:spLocks noGrp="1"/>
          </p:cNvSpPr>
          <p:nvPr>
            <p:ph idx="1"/>
          </p:nvPr>
        </p:nvSpPr>
        <p:spPr>
          <a:xfrm>
            <a:off x="455984" y="1596035"/>
            <a:ext cx="8359792" cy="4550470"/>
          </a:xfrm>
        </p:spPr>
        <p:txBody>
          <a:bodyPr/>
          <a:lstStyle/>
          <a:p>
            <a:pPr marL="0" indent="0">
              <a:spcBef>
                <a:spcPct val="50000"/>
              </a:spcBef>
              <a:buNone/>
            </a:pPr>
            <a:r>
              <a:rPr lang="en-US" dirty="0">
                <a:latin typeface="Times New Roman" charset="0"/>
                <a:cs typeface="Times New Roman" charset="0"/>
              </a:rPr>
              <a:t>The electroscope can be charged either by conduction or by induction</a:t>
            </a:r>
            <a:r>
              <a:rPr lang="en-US" dirty="0" smtClean="0">
                <a:latin typeface="Times New Roman" charset="0"/>
                <a:cs typeface="Times New Roman" charset="0"/>
              </a:rPr>
              <a:t>.</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smtClean="0"/>
              <a:t>© 2014 Pearson Education, Inc.</a:t>
            </a:r>
            <a:endParaRPr lang="en-US"/>
          </a:p>
        </p:txBody>
      </p:sp>
      <p:pic>
        <p:nvPicPr>
          <p:cNvPr id="6" name="Picture 5" descr="16_11_Figure.jpg"/>
          <p:cNvPicPr>
            <a:picLocks noChangeAspect="1"/>
          </p:cNvPicPr>
          <p:nvPr/>
        </p:nvPicPr>
        <p:blipFill rotWithShape="1">
          <a:blip r:embed="rId2">
            <a:extLst>
              <a:ext uri="{28A0092B-C50C-407E-A947-70E740481C1C}">
                <a14:useLocalDpi xmlns:a14="http://schemas.microsoft.com/office/drawing/2010/main" val="0"/>
              </a:ext>
            </a:extLst>
          </a:blip>
          <a:srcRect b="4473"/>
          <a:stretch/>
        </p:blipFill>
        <p:spPr>
          <a:xfrm>
            <a:off x="2487276" y="2582899"/>
            <a:ext cx="4175797" cy="3856490"/>
          </a:xfrm>
          <a:prstGeom prst="rect">
            <a:avLst/>
          </a:prstGeom>
        </p:spPr>
      </p:pic>
    </p:spTree>
    <p:extLst>
      <p:ext uri="{BB962C8B-B14F-4D97-AF65-F5344CB8AC3E}">
        <p14:creationId xmlns:p14="http://schemas.microsoft.com/office/powerpoint/2010/main" val="4397988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charset="0"/>
                <a:cs typeface="Times New Roman" charset="0"/>
              </a:rPr>
              <a:t>16-4 Induced Charge; the Electroscope</a:t>
            </a:r>
            <a:endParaRPr lang="en-US" dirty="0"/>
          </a:p>
        </p:txBody>
      </p:sp>
      <p:sp>
        <p:nvSpPr>
          <p:cNvPr id="3" name="Content Placeholder 2"/>
          <p:cNvSpPr>
            <a:spLocks noGrp="1"/>
          </p:cNvSpPr>
          <p:nvPr>
            <p:ph idx="1"/>
          </p:nvPr>
        </p:nvSpPr>
        <p:spPr>
          <a:xfrm>
            <a:off x="457199" y="1600200"/>
            <a:ext cx="8225589" cy="4525963"/>
          </a:xfrm>
        </p:spPr>
        <p:txBody>
          <a:bodyPr>
            <a:noAutofit/>
          </a:bodyPr>
          <a:lstStyle/>
          <a:p>
            <a:pPr marL="0" indent="0">
              <a:spcBef>
                <a:spcPct val="50000"/>
              </a:spcBef>
              <a:buNone/>
            </a:pPr>
            <a:r>
              <a:rPr lang="en-US" dirty="0">
                <a:latin typeface="Times New Roman" charset="0"/>
                <a:cs typeface="Times New Roman" charset="0"/>
              </a:rPr>
              <a:t>The charged electroscope can then be used to determine the sign of an unknown charge</a:t>
            </a:r>
            <a:r>
              <a:rPr lang="en-US" dirty="0" smtClean="0">
                <a:latin typeface="Times New Roman" charset="0"/>
                <a:cs typeface="Times New Roman" charset="0"/>
              </a:rPr>
              <a:t>.</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smtClean="0"/>
              <a:t>© 2014 Pearson Education, Inc.</a:t>
            </a:r>
            <a:endParaRPr lang="en-US"/>
          </a:p>
        </p:txBody>
      </p:sp>
      <p:pic>
        <p:nvPicPr>
          <p:cNvPr id="5" name="Picture 4" descr="16_12_Figure.jpg"/>
          <p:cNvPicPr>
            <a:picLocks noChangeAspect="1"/>
          </p:cNvPicPr>
          <p:nvPr/>
        </p:nvPicPr>
        <p:blipFill rotWithShape="1">
          <a:blip r:embed="rId2">
            <a:extLst>
              <a:ext uri="{28A0092B-C50C-407E-A947-70E740481C1C}">
                <a14:useLocalDpi xmlns:a14="http://schemas.microsoft.com/office/drawing/2010/main" val="0"/>
              </a:ext>
            </a:extLst>
          </a:blip>
          <a:srcRect b="5385"/>
          <a:stretch/>
        </p:blipFill>
        <p:spPr>
          <a:xfrm>
            <a:off x="1709135" y="2841979"/>
            <a:ext cx="5732080" cy="3487409"/>
          </a:xfrm>
          <a:prstGeom prst="rect">
            <a:avLst/>
          </a:prstGeom>
        </p:spPr>
      </p:pic>
    </p:spTree>
    <p:extLst>
      <p:ext uri="{BB962C8B-B14F-4D97-AF65-F5344CB8AC3E}">
        <p14:creationId xmlns:p14="http://schemas.microsoft.com/office/powerpoint/2010/main" val="23131207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16-5 </a:t>
            </a:r>
            <a:r>
              <a:rPr lang="en-US" dirty="0" smtClean="0">
                <a:latin typeface="Times New Roman" charset="0"/>
                <a:cs typeface="Times New Roman" charset="0"/>
              </a:rPr>
              <a:t>Coulomb</a:t>
            </a:r>
            <a:r>
              <a:rPr lang="en-US" altLang="ja-JP" dirty="0" smtClean="0">
                <a:latin typeface="Times New Roman" charset="0"/>
                <a:cs typeface="Times New Roman" charset="0"/>
              </a:rPr>
              <a:t>’</a:t>
            </a:r>
            <a:r>
              <a:rPr lang="en-US" dirty="0" smtClean="0">
                <a:latin typeface="Times New Roman" charset="0"/>
                <a:cs typeface="Times New Roman" charset="0"/>
              </a:rPr>
              <a:t>s </a:t>
            </a:r>
            <a:r>
              <a:rPr lang="en-US" dirty="0">
                <a:latin typeface="Times New Roman" charset="0"/>
                <a:cs typeface="Times New Roman" charset="0"/>
              </a:rPr>
              <a:t>Law</a:t>
            </a:r>
          </a:p>
        </p:txBody>
      </p:sp>
      <p:sp>
        <p:nvSpPr>
          <p:cNvPr id="3" name="Content Placeholder 2"/>
          <p:cNvSpPr>
            <a:spLocks noGrp="1"/>
          </p:cNvSpPr>
          <p:nvPr>
            <p:ph idx="1"/>
          </p:nvPr>
        </p:nvSpPr>
        <p:spPr>
          <a:xfrm>
            <a:off x="451221" y="1600200"/>
            <a:ext cx="8238288" cy="4910910"/>
          </a:xfrm>
        </p:spPr>
        <p:txBody>
          <a:bodyPr/>
          <a:lstStyle/>
          <a:p>
            <a:pPr marL="0" indent="0">
              <a:spcBef>
                <a:spcPct val="50000"/>
              </a:spcBef>
              <a:buNone/>
            </a:pPr>
            <a:r>
              <a:rPr lang="en-US" dirty="0">
                <a:latin typeface="Times New Roman" charset="0"/>
                <a:cs typeface="Times New Roman" charset="0"/>
              </a:rPr>
              <a:t>Experiment shows that the electric force between two charges is proportional to the product of the </a:t>
            </a:r>
            <a:r>
              <a:rPr lang="en-US" dirty="0" smtClean="0">
                <a:latin typeface="Times New Roman" charset="0"/>
                <a:cs typeface="Times New Roman" charset="0"/>
              </a:rPr>
              <a:t>charges</a:t>
            </a:r>
            <a:br>
              <a:rPr lang="en-US" dirty="0" smtClean="0">
                <a:latin typeface="Times New Roman" charset="0"/>
                <a:cs typeface="Times New Roman" charset="0"/>
              </a:rPr>
            </a:br>
            <a:r>
              <a:rPr lang="en-US" dirty="0" smtClean="0">
                <a:latin typeface="Times New Roman" charset="0"/>
                <a:cs typeface="Times New Roman" charset="0"/>
              </a:rPr>
              <a:t>and </a:t>
            </a:r>
            <a:r>
              <a:rPr lang="en-US" dirty="0">
                <a:latin typeface="Times New Roman" charset="0"/>
                <a:cs typeface="Times New Roman" charset="0"/>
              </a:rPr>
              <a:t>inversely </a:t>
            </a:r>
            <a:r>
              <a:rPr lang="en-US" dirty="0" smtClean="0">
                <a:latin typeface="Times New Roman" charset="0"/>
                <a:cs typeface="Times New Roman" charset="0"/>
              </a:rPr>
              <a:t>proportional</a:t>
            </a:r>
            <a:br>
              <a:rPr lang="en-US" dirty="0" smtClean="0">
                <a:latin typeface="Times New Roman" charset="0"/>
                <a:cs typeface="Times New Roman" charset="0"/>
              </a:rPr>
            </a:br>
            <a:r>
              <a:rPr lang="en-US" dirty="0" smtClean="0">
                <a:latin typeface="Times New Roman" charset="0"/>
                <a:cs typeface="Times New Roman" charset="0"/>
              </a:rPr>
              <a:t>to the distance between</a:t>
            </a:r>
            <a:br>
              <a:rPr lang="en-US" dirty="0" smtClean="0">
                <a:latin typeface="Times New Roman" charset="0"/>
                <a:cs typeface="Times New Roman" charset="0"/>
              </a:rPr>
            </a:br>
            <a:r>
              <a:rPr lang="en-US" dirty="0" smtClean="0">
                <a:latin typeface="Times New Roman" charset="0"/>
                <a:cs typeface="Times New Roman" charset="0"/>
              </a:rPr>
              <a:t>them.</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smtClean="0"/>
              <a:t>© 2014 Pearson Education, Inc.</a:t>
            </a:r>
            <a:endParaRPr lang="en-US"/>
          </a:p>
        </p:txBody>
      </p:sp>
      <p:pic>
        <p:nvPicPr>
          <p:cNvPr id="6" name="Picture 5" descr="16_13_Figure.jpg"/>
          <p:cNvPicPr>
            <a:picLocks noChangeAspect="1"/>
          </p:cNvPicPr>
          <p:nvPr/>
        </p:nvPicPr>
        <p:blipFill rotWithShape="1">
          <a:blip r:embed="rId2">
            <a:extLst>
              <a:ext uri="{28A0092B-C50C-407E-A947-70E740481C1C}">
                <a14:useLocalDpi xmlns:a14="http://schemas.microsoft.com/office/drawing/2010/main" val="0"/>
              </a:ext>
            </a:extLst>
          </a:blip>
          <a:srcRect b="5196"/>
          <a:stretch/>
        </p:blipFill>
        <p:spPr>
          <a:xfrm>
            <a:off x="4679064" y="2918194"/>
            <a:ext cx="4017261" cy="3714044"/>
          </a:xfrm>
          <a:prstGeom prst="rect">
            <a:avLst/>
          </a:prstGeom>
        </p:spPr>
      </p:pic>
    </p:spTree>
    <p:extLst>
      <p:ext uri="{BB962C8B-B14F-4D97-AF65-F5344CB8AC3E}">
        <p14:creationId xmlns:p14="http://schemas.microsoft.com/office/powerpoint/2010/main" val="31840889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16-5 Coulomb</a:t>
            </a:r>
            <a:r>
              <a:rPr lang="en-US" altLang="ja-JP" dirty="0">
                <a:latin typeface="Times New Roman" charset="0"/>
                <a:cs typeface="Times New Roman" charset="0"/>
              </a:rPr>
              <a:t>’</a:t>
            </a:r>
            <a:r>
              <a:rPr lang="en-US" dirty="0">
                <a:latin typeface="Times New Roman" charset="0"/>
                <a:cs typeface="Times New Roman" charset="0"/>
              </a:rPr>
              <a:t>s Law</a:t>
            </a:r>
          </a:p>
        </p:txBody>
      </p:sp>
      <p:sp>
        <p:nvSpPr>
          <p:cNvPr id="3" name="Content Placeholder 2"/>
          <p:cNvSpPr>
            <a:spLocks noGrp="1"/>
          </p:cNvSpPr>
          <p:nvPr>
            <p:ph idx="1"/>
          </p:nvPr>
        </p:nvSpPr>
        <p:spPr>
          <a:xfrm>
            <a:off x="455983" y="1596033"/>
            <a:ext cx="8247061" cy="4530095"/>
          </a:xfrm>
        </p:spPr>
        <p:txBody>
          <a:bodyPr/>
          <a:lstStyle/>
          <a:p>
            <a:pPr marL="0" indent="0">
              <a:spcBef>
                <a:spcPct val="50000"/>
              </a:spcBef>
              <a:buNone/>
            </a:pPr>
            <a:r>
              <a:rPr lang="en-US" dirty="0" smtClean="0">
                <a:latin typeface="Times New Roman" charset="0"/>
                <a:cs typeface="Times New Roman" charset="0"/>
              </a:rPr>
              <a:t>Coulomb</a:t>
            </a:r>
            <a:r>
              <a:rPr lang="en-US" altLang="ja-JP" dirty="0" smtClean="0">
                <a:latin typeface="Times New Roman" charset="0"/>
                <a:cs typeface="Times New Roman" charset="0"/>
              </a:rPr>
              <a:t>’</a:t>
            </a:r>
            <a:r>
              <a:rPr lang="en-US" dirty="0" smtClean="0">
                <a:latin typeface="Times New Roman" charset="0"/>
                <a:cs typeface="Times New Roman" charset="0"/>
              </a:rPr>
              <a:t>s </a:t>
            </a:r>
            <a:r>
              <a:rPr lang="en-US" dirty="0">
                <a:latin typeface="Times New Roman" charset="0"/>
                <a:cs typeface="Times New Roman" charset="0"/>
              </a:rPr>
              <a:t>law</a:t>
            </a:r>
            <a:r>
              <a:rPr lang="en-US" dirty="0" smtClean="0">
                <a:latin typeface="Times New Roman" charset="0"/>
                <a:cs typeface="Times New Roman" charset="0"/>
              </a:rPr>
              <a:t>:</a:t>
            </a:r>
          </a:p>
          <a:p>
            <a:pPr marL="0" indent="0">
              <a:spcBef>
                <a:spcPct val="50000"/>
              </a:spcBef>
              <a:buNone/>
            </a:pPr>
            <a:endParaRPr lang="en-US" dirty="0">
              <a:latin typeface="Times New Roman" charset="0"/>
              <a:cs typeface="Times New Roman" charset="0"/>
            </a:endParaRPr>
          </a:p>
          <a:p>
            <a:pPr marL="0" indent="0">
              <a:spcBef>
                <a:spcPct val="50000"/>
              </a:spcBef>
              <a:buNone/>
            </a:pPr>
            <a:endParaRPr lang="en-US" dirty="0" smtClean="0">
              <a:latin typeface="Times New Roman" charset="0"/>
              <a:cs typeface="Times New Roman" charset="0"/>
            </a:endParaRPr>
          </a:p>
          <a:p>
            <a:pPr marL="0" indent="0">
              <a:spcBef>
                <a:spcPct val="50000"/>
              </a:spcBef>
              <a:buNone/>
            </a:pPr>
            <a:r>
              <a:rPr lang="en-US" dirty="0" smtClean="0">
                <a:latin typeface="Times New Roman" charset="0"/>
                <a:cs typeface="Times New Roman" charset="0"/>
              </a:rPr>
              <a:t>This </a:t>
            </a:r>
            <a:r>
              <a:rPr lang="en-US" dirty="0">
                <a:latin typeface="Times New Roman" charset="0"/>
                <a:cs typeface="Times New Roman" charset="0"/>
              </a:rPr>
              <a:t>equation gives the magnitude of the force</a:t>
            </a:r>
            <a:r>
              <a:rPr lang="en-US" dirty="0" smtClean="0">
                <a:latin typeface="Times New Roman" charset="0"/>
                <a:cs typeface="Times New Roman" charset="0"/>
              </a:rPr>
              <a:t>.</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smtClean="0"/>
              <a:t>© 2014 Pearson Education, Inc.</a:t>
            </a:r>
            <a:endParaRPr lang="en-US"/>
          </a:p>
        </p:txBody>
      </p:sp>
      <p:grpSp>
        <p:nvGrpSpPr>
          <p:cNvPr id="8" name="Group 7"/>
          <p:cNvGrpSpPr/>
          <p:nvPr/>
        </p:nvGrpSpPr>
        <p:grpSpPr>
          <a:xfrm>
            <a:off x="435307" y="2230518"/>
            <a:ext cx="8343100" cy="954723"/>
            <a:chOff x="435307" y="2230518"/>
            <a:chExt cx="8343100" cy="954723"/>
          </a:xfrm>
        </p:grpSpPr>
        <p:pic>
          <p:nvPicPr>
            <p:cNvPr id="5" name="Picture 4" descr="16_KeyEquation_01.jpg"/>
            <p:cNvPicPr>
              <a:picLocks noChangeAspect="1"/>
            </p:cNvPicPr>
            <p:nvPr/>
          </p:nvPicPr>
          <p:blipFill rotWithShape="1">
            <a:blip r:embed="rId2">
              <a:extLst>
                <a:ext uri="{28A0092B-C50C-407E-A947-70E740481C1C}">
                  <a14:useLocalDpi xmlns:a14="http://schemas.microsoft.com/office/drawing/2010/main" val="0"/>
                </a:ext>
              </a:extLst>
            </a:blip>
            <a:srcRect r="12850" b="13916"/>
            <a:stretch/>
          </p:blipFill>
          <p:spPr>
            <a:xfrm>
              <a:off x="435307" y="2230518"/>
              <a:ext cx="7364619" cy="954723"/>
            </a:xfrm>
            <a:prstGeom prst="rect">
              <a:avLst/>
            </a:prstGeom>
          </p:spPr>
        </p:pic>
        <p:sp>
          <p:nvSpPr>
            <p:cNvPr id="6" name="TextBox 5"/>
            <p:cNvSpPr txBox="1"/>
            <p:nvPr/>
          </p:nvSpPr>
          <p:spPr>
            <a:xfrm>
              <a:off x="7952790" y="2512948"/>
              <a:ext cx="825617" cy="400110"/>
            </a:xfrm>
            <a:prstGeom prst="rect">
              <a:avLst/>
            </a:prstGeom>
            <a:noFill/>
          </p:spPr>
          <p:txBody>
            <a:bodyPr wrap="none" rtlCol="0">
              <a:spAutoFit/>
            </a:bodyPr>
            <a:lstStyle/>
            <a:p>
              <a:r>
                <a:rPr lang="en-US" sz="2000" dirty="0" smtClean="0">
                  <a:latin typeface="Times New Roman"/>
                  <a:cs typeface="Times New Roman"/>
                </a:rPr>
                <a:t>(16-1)</a:t>
              </a:r>
              <a:endParaRPr lang="en-US" sz="2000" dirty="0">
                <a:latin typeface="Times New Roman"/>
                <a:cs typeface="Times New Roman"/>
              </a:endParaRPr>
            </a:p>
          </p:txBody>
        </p:sp>
      </p:grpSp>
    </p:spTree>
    <p:extLst>
      <p:ext uri="{BB962C8B-B14F-4D97-AF65-F5344CB8AC3E}">
        <p14:creationId xmlns:p14="http://schemas.microsoft.com/office/powerpoint/2010/main" val="15890393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90027" y="16414"/>
            <a:ext cx="7772400" cy="2002150"/>
          </a:xfrm>
        </p:spPr>
        <p:txBody>
          <a:bodyPr>
            <a:noAutofit/>
          </a:bodyPr>
          <a:lstStyle/>
          <a:p>
            <a:pPr>
              <a:lnSpc>
                <a:spcPct val="150000"/>
              </a:lnSpc>
            </a:pPr>
            <a:r>
              <a:rPr lang="en-US" dirty="0" smtClean="0"/>
              <a:t>Chapter 16</a:t>
            </a:r>
            <a:br>
              <a:rPr lang="en-US" dirty="0" smtClean="0"/>
            </a:br>
            <a:r>
              <a:rPr lang="en-US" dirty="0" smtClean="0">
                <a:latin typeface="Times New Roman" charset="0"/>
                <a:cs typeface="Times New Roman" charset="0"/>
              </a:rPr>
              <a:t>Electric </a:t>
            </a:r>
            <a:r>
              <a:rPr lang="en-US" dirty="0">
                <a:latin typeface="Times New Roman" charset="0"/>
                <a:cs typeface="Times New Roman" charset="0"/>
              </a:rPr>
              <a:t>Charge and Electric Field</a:t>
            </a:r>
            <a:br>
              <a:rPr lang="en-US" dirty="0">
                <a:latin typeface="Times New Roman" charset="0"/>
                <a:cs typeface="Times New Roman" charset="0"/>
              </a:rPr>
            </a:br>
            <a:endParaRPr lang="en-US" dirty="0"/>
          </a:p>
        </p:txBody>
      </p:sp>
      <p:sp>
        <p:nvSpPr>
          <p:cNvPr id="7" name="Date Placeholder 6"/>
          <p:cNvSpPr>
            <a:spLocks noGrp="1"/>
          </p:cNvSpPr>
          <p:nvPr>
            <p:ph type="dt" sz="half" idx="10"/>
          </p:nvPr>
        </p:nvSpPr>
        <p:spPr/>
        <p:txBody>
          <a:bodyPr/>
          <a:lstStyle/>
          <a:p>
            <a:r>
              <a:rPr lang="en-US" smtClean="0"/>
              <a:t>© 2014 Pearson Education, Inc.</a:t>
            </a:r>
            <a:endParaRPr lang="en-US" dirty="0" smtClean="0"/>
          </a:p>
        </p:txBody>
      </p:sp>
      <p:pic>
        <p:nvPicPr>
          <p:cNvPr id="5" name="Picture Placeholder 4" descr="16_ChOpener.jpg"/>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9767" r="-19767"/>
          <a:stretch>
            <a:fillRect/>
          </a:stretch>
        </p:blipFill>
        <p:spPr/>
      </p:pic>
    </p:spTree>
    <p:extLst>
      <p:ext uri="{BB962C8B-B14F-4D97-AF65-F5344CB8AC3E}">
        <p14:creationId xmlns:p14="http://schemas.microsoft.com/office/powerpoint/2010/main" val="16334772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16-5 Coulomb</a:t>
            </a:r>
            <a:r>
              <a:rPr lang="en-US" altLang="ja-JP" dirty="0">
                <a:latin typeface="Times New Roman" charset="0"/>
                <a:cs typeface="Times New Roman" charset="0"/>
              </a:rPr>
              <a:t>’</a:t>
            </a:r>
            <a:r>
              <a:rPr lang="en-US" dirty="0">
                <a:latin typeface="Times New Roman" charset="0"/>
                <a:cs typeface="Times New Roman" charset="0"/>
              </a:rPr>
              <a:t>s Law</a:t>
            </a:r>
          </a:p>
        </p:txBody>
      </p:sp>
      <p:sp>
        <p:nvSpPr>
          <p:cNvPr id="4" name="Date Placeholder 3"/>
          <p:cNvSpPr>
            <a:spLocks noGrp="1"/>
          </p:cNvSpPr>
          <p:nvPr>
            <p:ph type="dt" sz="half" idx="10"/>
          </p:nvPr>
        </p:nvSpPr>
        <p:spPr/>
        <p:txBody>
          <a:bodyPr/>
          <a:lstStyle/>
          <a:p>
            <a:r>
              <a:rPr lang="en-US" smtClean="0"/>
              <a:t>© 2014 Pearson Education, Inc.</a:t>
            </a:r>
            <a:endParaRPr lang="en-US"/>
          </a:p>
        </p:txBody>
      </p:sp>
      <p:pic>
        <p:nvPicPr>
          <p:cNvPr id="5" name="Picture 4" descr="16_15_Figure.jpg"/>
          <p:cNvPicPr>
            <a:picLocks noChangeAspect="1"/>
          </p:cNvPicPr>
          <p:nvPr/>
        </p:nvPicPr>
        <p:blipFill rotWithShape="1">
          <a:blip r:embed="rId2">
            <a:extLst>
              <a:ext uri="{28A0092B-C50C-407E-A947-70E740481C1C}">
                <a14:useLocalDpi xmlns:a14="http://schemas.microsoft.com/office/drawing/2010/main" val="0"/>
              </a:ext>
            </a:extLst>
          </a:blip>
          <a:srcRect b="3303"/>
          <a:stretch/>
        </p:blipFill>
        <p:spPr>
          <a:xfrm>
            <a:off x="4084673" y="1740226"/>
            <a:ext cx="4925861" cy="4525891"/>
          </a:xfrm>
          <a:prstGeom prst="rect">
            <a:avLst/>
          </a:prstGeom>
        </p:spPr>
      </p:pic>
      <p:sp>
        <p:nvSpPr>
          <p:cNvPr id="3" name="Content Placeholder 2"/>
          <p:cNvSpPr>
            <a:spLocks noGrp="1"/>
          </p:cNvSpPr>
          <p:nvPr>
            <p:ph idx="1"/>
          </p:nvPr>
        </p:nvSpPr>
        <p:spPr>
          <a:xfrm>
            <a:off x="180970" y="1622111"/>
            <a:ext cx="3614684" cy="3203890"/>
          </a:xfrm>
        </p:spPr>
        <p:txBody>
          <a:bodyPr/>
          <a:lstStyle/>
          <a:p>
            <a:pPr marL="0" indent="0">
              <a:spcBef>
                <a:spcPct val="50000"/>
              </a:spcBef>
              <a:buNone/>
            </a:pPr>
            <a:r>
              <a:rPr lang="en-US" dirty="0" smtClean="0">
                <a:latin typeface="Times New Roman" charset="0"/>
                <a:cs typeface="Times New Roman" charset="0"/>
              </a:rPr>
              <a:t>The </a:t>
            </a:r>
            <a:r>
              <a:rPr lang="en-US" dirty="0">
                <a:latin typeface="Times New Roman" charset="0"/>
                <a:cs typeface="Times New Roman" charset="0"/>
              </a:rPr>
              <a:t>force is along the line connecting the charges, and is attractive if the charges are opposite, and repulsive if they are the same</a:t>
            </a:r>
            <a:r>
              <a:rPr lang="en-US" dirty="0" smtClean="0">
                <a:latin typeface="Times New Roman" charset="0"/>
                <a:cs typeface="Times New Roman" charset="0"/>
              </a:rPr>
              <a:t>.</a:t>
            </a:r>
            <a:endParaRPr lang="en-US" dirty="0">
              <a:latin typeface="Times New Roman" charset="0"/>
              <a:cs typeface="Times New Roman" charset="0"/>
            </a:endParaRPr>
          </a:p>
        </p:txBody>
      </p:sp>
    </p:spTree>
    <p:extLst>
      <p:ext uri="{BB962C8B-B14F-4D97-AF65-F5344CB8AC3E}">
        <p14:creationId xmlns:p14="http://schemas.microsoft.com/office/powerpoint/2010/main" val="37572102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16-5 Coulomb</a:t>
            </a:r>
            <a:r>
              <a:rPr lang="en-US" altLang="ja-JP" dirty="0">
                <a:latin typeface="Times New Roman" charset="0"/>
                <a:cs typeface="Times New Roman" charset="0"/>
              </a:rPr>
              <a:t>’</a:t>
            </a:r>
            <a:r>
              <a:rPr lang="en-US" dirty="0">
                <a:latin typeface="Times New Roman" charset="0"/>
                <a:cs typeface="Times New Roman" charset="0"/>
              </a:rPr>
              <a:t>s Law</a:t>
            </a:r>
          </a:p>
        </p:txBody>
      </p:sp>
      <p:sp>
        <p:nvSpPr>
          <p:cNvPr id="3" name="Content Placeholder 2"/>
          <p:cNvSpPr>
            <a:spLocks noGrp="1"/>
          </p:cNvSpPr>
          <p:nvPr>
            <p:ph idx="1"/>
          </p:nvPr>
        </p:nvSpPr>
        <p:spPr>
          <a:xfrm>
            <a:off x="447676" y="1594632"/>
            <a:ext cx="8239124" cy="4580995"/>
          </a:xfrm>
        </p:spPr>
        <p:txBody>
          <a:bodyPr>
            <a:normAutofit/>
          </a:bodyPr>
          <a:lstStyle/>
          <a:p>
            <a:pPr marL="0" indent="0">
              <a:spcBef>
                <a:spcPct val="50000"/>
              </a:spcBef>
              <a:buNone/>
            </a:pPr>
            <a:r>
              <a:rPr lang="en-US" dirty="0">
                <a:latin typeface="Times New Roman" charset="0"/>
                <a:cs typeface="Times New Roman" charset="0"/>
              </a:rPr>
              <a:t>Unit of charge: coulomb, C</a:t>
            </a:r>
          </a:p>
          <a:p>
            <a:pPr marL="0" indent="0">
              <a:spcBef>
                <a:spcPct val="50000"/>
              </a:spcBef>
              <a:buNone/>
            </a:pPr>
            <a:r>
              <a:rPr lang="en-US" dirty="0">
                <a:latin typeface="Times New Roman" charset="0"/>
                <a:cs typeface="Times New Roman" charset="0"/>
              </a:rPr>
              <a:t>The proportionality constant in Coulomb</a:t>
            </a:r>
            <a:r>
              <a:rPr lang="ja-JP" altLang="en-US" dirty="0">
                <a:latin typeface="Times New Roman" charset="0"/>
                <a:cs typeface="Times New Roman" charset="0"/>
              </a:rPr>
              <a:t>’</a:t>
            </a:r>
            <a:r>
              <a:rPr lang="en-US" dirty="0">
                <a:latin typeface="Times New Roman" charset="0"/>
                <a:cs typeface="Times New Roman" charset="0"/>
              </a:rPr>
              <a:t>s law is then:</a:t>
            </a:r>
          </a:p>
          <a:p>
            <a:pPr marL="0" indent="0" algn="ctr">
              <a:spcBef>
                <a:spcPct val="50000"/>
              </a:spcBef>
              <a:buNone/>
            </a:pPr>
            <a:r>
              <a:rPr lang="en-US" i="1" dirty="0">
                <a:latin typeface="Times New Roman" charset="0"/>
                <a:cs typeface="Times New Roman" charset="0"/>
              </a:rPr>
              <a:t>k</a:t>
            </a:r>
            <a:r>
              <a:rPr lang="en-US" dirty="0">
                <a:latin typeface="Times New Roman" charset="0"/>
                <a:cs typeface="Times New Roman" charset="0"/>
              </a:rPr>
              <a:t> </a:t>
            </a:r>
            <a:r>
              <a:rPr lang="en-US" dirty="0" smtClean="0">
                <a:latin typeface="Times New Roman" charset="0"/>
                <a:cs typeface="Times New Roman" charset="0"/>
              </a:rPr>
              <a:t>= </a:t>
            </a:r>
            <a:r>
              <a:rPr lang="en-US" dirty="0">
                <a:latin typeface="Times New Roman" charset="0"/>
                <a:cs typeface="Times New Roman" charset="0"/>
              </a:rPr>
              <a:t>8.988 </a:t>
            </a:r>
            <a:r>
              <a:rPr lang="en-US" dirty="0" smtClean="0">
                <a:latin typeface="Times New Roman" charset="0"/>
                <a:cs typeface="Times New Roman" charset="0"/>
              </a:rPr>
              <a:t>× </a:t>
            </a:r>
            <a:r>
              <a:rPr lang="en-US" dirty="0">
                <a:latin typeface="Times New Roman" charset="0"/>
                <a:cs typeface="Times New Roman" charset="0"/>
              </a:rPr>
              <a:t>10</a:t>
            </a:r>
            <a:r>
              <a:rPr lang="en-US" baseline="30000" dirty="0">
                <a:latin typeface="Times New Roman" charset="0"/>
                <a:cs typeface="Times New Roman" charset="0"/>
              </a:rPr>
              <a:t>9</a:t>
            </a:r>
            <a:r>
              <a:rPr lang="en-US" dirty="0">
                <a:latin typeface="Times New Roman" charset="0"/>
                <a:cs typeface="Times New Roman" charset="0"/>
              </a:rPr>
              <a:t> </a:t>
            </a:r>
            <a:r>
              <a:rPr lang="en-US" dirty="0" smtClean="0">
                <a:latin typeface="Times New Roman" charset="0"/>
                <a:cs typeface="Times New Roman" charset="0"/>
              </a:rPr>
              <a:t>N∙m</a:t>
            </a:r>
            <a:r>
              <a:rPr lang="en-US" baseline="30000" dirty="0" smtClean="0">
                <a:latin typeface="Times New Roman" charset="0"/>
                <a:cs typeface="Times New Roman" charset="0"/>
              </a:rPr>
              <a:t>2</a:t>
            </a:r>
            <a:r>
              <a:rPr lang="en-US" dirty="0">
                <a:latin typeface="Times New Roman" charset="0"/>
                <a:cs typeface="Times New Roman" charset="0"/>
              </a:rPr>
              <a:t>/</a:t>
            </a:r>
            <a:r>
              <a:rPr lang="en-US" dirty="0" smtClean="0">
                <a:latin typeface="Times New Roman" charset="0"/>
                <a:cs typeface="Times New Roman" charset="0"/>
              </a:rPr>
              <a:t>C</a:t>
            </a:r>
            <a:r>
              <a:rPr lang="en-US" baseline="30000" dirty="0" smtClean="0">
                <a:latin typeface="Times New Roman" charset="0"/>
                <a:cs typeface="Times New Roman" charset="0"/>
              </a:rPr>
              <a:t>2</a:t>
            </a:r>
          </a:p>
          <a:p>
            <a:pPr marL="0" indent="0">
              <a:spcBef>
                <a:spcPct val="50000"/>
              </a:spcBef>
              <a:buNone/>
            </a:pPr>
            <a:r>
              <a:rPr lang="en-US" dirty="0">
                <a:latin typeface="Times New Roman" charset="0"/>
                <a:cs typeface="Times New Roman" charset="0"/>
              </a:rPr>
              <a:t>Charges produced by rubbing are typically around a </a:t>
            </a:r>
            <a:r>
              <a:rPr lang="en-US" dirty="0" err="1">
                <a:latin typeface="Times New Roman" charset="0"/>
                <a:cs typeface="Times New Roman" charset="0"/>
              </a:rPr>
              <a:t>microcoulomb</a:t>
            </a:r>
            <a:r>
              <a:rPr lang="en-US" dirty="0">
                <a:latin typeface="Times New Roman" charset="0"/>
                <a:cs typeface="Times New Roman" charset="0"/>
              </a:rPr>
              <a:t>:</a:t>
            </a:r>
          </a:p>
          <a:p>
            <a:pPr marL="0" indent="0" algn="ctr">
              <a:spcBef>
                <a:spcPct val="50000"/>
              </a:spcBef>
              <a:buNone/>
            </a:pPr>
            <a:r>
              <a:rPr lang="en-US" dirty="0">
                <a:latin typeface="Times New Roman" charset="0"/>
                <a:cs typeface="Times New Roman" charset="0"/>
              </a:rPr>
              <a:t>1 </a:t>
            </a:r>
            <a:r>
              <a:rPr lang="en-US" i="1" dirty="0">
                <a:latin typeface="Times New Roman" charset="0"/>
                <a:cs typeface="Times New Roman" charset="0"/>
              </a:rPr>
              <a:t>µ</a:t>
            </a:r>
            <a:r>
              <a:rPr lang="en-US" dirty="0">
                <a:latin typeface="Times New Roman" charset="0"/>
                <a:cs typeface="Times New Roman" charset="0"/>
              </a:rPr>
              <a:t>C </a:t>
            </a:r>
            <a:r>
              <a:rPr lang="en-US" dirty="0" smtClean="0">
                <a:latin typeface="Times New Roman" charset="0"/>
                <a:cs typeface="Times New Roman" charset="0"/>
              </a:rPr>
              <a:t>= 10</a:t>
            </a:r>
            <a:r>
              <a:rPr lang="en-US" baseline="30000" dirty="0" smtClean="0">
                <a:latin typeface="Times New Roman" charset="0"/>
                <a:cs typeface="Times New Roman" charset="0"/>
              </a:rPr>
              <a:t>−6</a:t>
            </a:r>
            <a:r>
              <a:rPr lang="en-US" dirty="0" smtClean="0">
                <a:latin typeface="Times New Roman" charset="0"/>
                <a:cs typeface="Times New Roman" charset="0"/>
              </a:rPr>
              <a:t> C</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smtClean="0"/>
              <a:t>© 2014 Pearson Education, Inc.</a:t>
            </a:r>
            <a:endParaRPr lang="en-US"/>
          </a:p>
        </p:txBody>
      </p:sp>
    </p:spTree>
    <p:extLst>
      <p:ext uri="{BB962C8B-B14F-4D97-AF65-F5344CB8AC3E}">
        <p14:creationId xmlns:p14="http://schemas.microsoft.com/office/powerpoint/2010/main" val="33539568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16-5 Coulomb</a:t>
            </a:r>
            <a:r>
              <a:rPr lang="en-US" altLang="ja-JP" dirty="0">
                <a:latin typeface="Times New Roman" charset="0"/>
                <a:cs typeface="Times New Roman" charset="0"/>
              </a:rPr>
              <a:t>’</a:t>
            </a:r>
            <a:r>
              <a:rPr lang="en-US" dirty="0">
                <a:latin typeface="Times New Roman" charset="0"/>
                <a:cs typeface="Times New Roman" charset="0"/>
              </a:rPr>
              <a:t>s Law</a:t>
            </a:r>
          </a:p>
        </p:txBody>
      </p:sp>
      <p:sp>
        <p:nvSpPr>
          <p:cNvPr id="3" name="Content Placeholder 2"/>
          <p:cNvSpPr>
            <a:spLocks noGrp="1"/>
          </p:cNvSpPr>
          <p:nvPr>
            <p:ph idx="1"/>
          </p:nvPr>
        </p:nvSpPr>
        <p:spPr>
          <a:xfrm>
            <a:off x="449263" y="1600200"/>
            <a:ext cx="8008772" cy="4525963"/>
          </a:xfrm>
        </p:spPr>
        <p:txBody>
          <a:bodyPr/>
          <a:lstStyle/>
          <a:p>
            <a:pPr marL="0" indent="0">
              <a:spcBef>
                <a:spcPct val="50000"/>
              </a:spcBef>
              <a:buNone/>
            </a:pPr>
            <a:r>
              <a:rPr lang="en-US" dirty="0">
                <a:latin typeface="Times New Roman" charset="0"/>
                <a:cs typeface="Times New Roman" charset="0"/>
              </a:rPr>
              <a:t>Charge on the electron:</a:t>
            </a:r>
          </a:p>
          <a:p>
            <a:pPr marL="0" indent="0" algn="ctr">
              <a:spcBef>
                <a:spcPct val="50000"/>
              </a:spcBef>
              <a:buNone/>
            </a:pPr>
            <a:r>
              <a:rPr lang="en-US" i="1" dirty="0">
                <a:latin typeface="Times New Roman" charset="0"/>
                <a:cs typeface="Times New Roman" charset="0"/>
              </a:rPr>
              <a:t>e</a:t>
            </a:r>
            <a:r>
              <a:rPr lang="en-US" dirty="0">
                <a:latin typeface="Times New Roman" charset="0"/>
                <a:cs typeface="Times New Roman" charset="0"/>
              </a:rPr>
              <a:t> </a:t>
            </a:r>
            <a:r>
              <a:rPr lang="en-US" dirty="0" smtClean="0">
                <a:latin typeface="Times New Roman" charset="0"/>
                <a:cs typeface="Times New Roman" charset="0"/>
              </a:rPr>
              <a:t>= </a:t>
            </a:r>
            <a:r>
              <a:rPr lang="en-US" dirty="0">
                <a:latin typeface="Times New Roman" charset="0"/>
                <a:cs typeface="Times New Roman" charset="0"/>
              </a:rPr>
              <a:t>1.602 </a:t>
            </a:r>
            <a:r>
              <a:rPr lang="en-US" dirty="0" smtClean="0">
                <a:latin typeface="Times New Roman" charset="0"/>
                <a:cs typeface="Times New Roman" charset="0"/>
              </a:rPr>
              <a:t>× 10</a:t>
            </a:r>
            <a:r>
              <a:rPr lang="en-US" baseline="30000" dirty="0" smtClean="0">
                <a:latin typeface="Times New Roman" charset="0"/>
                <a:cs typeface="Times New Roman" charset="0"/>
              </a:rPr>
              <a:t>−19</a:t>
            </a:r>
            <a:r>
              <a:rPr lang="en-US" dirty="0" smtClean="0">
                <a:latin typeface="Times New Roman" charset="0"/>
                <a:cs typeface="Times New Roman" charset="0"/>
              </a:rPr>
              <a:t> C</a:t>
            </a:r>
          </a:p>
          <a:p>
            <a:pPr marL="0" indent="0">
              <a:spcBef>
                <a:spcPct val="50000"/>
              </a:spcBef>
              <a:buNone/>
            </a:pPr>
            <a:r>
              <a:rPr lang="en-US" dirty="0">
                <a:latin typeface="Times New Roman" charset="0"/>
                <a:cs typeface="Times New Roman" charset="0"/>
              </a:rPr>
              <a:t>Electric charge is quantized in units of the electron charge.</a:t>
            </a:r>
          </a:p>
          <a:p>
            <a:pPr marL="0" indent="0">
              <a:spcBef>
                <a:spcPct val="50000"/>
              </a:spcBef>
              <a:buNone/>
            </a:pP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smtClean="0"/>
              <a:t>© 2014 Pearson Education, Inc.</a:t>
            </a:r>
            <a:endParaRPr lang="en-US"/>
          </a:p>
        </p:txBody>
      </p:sp>
    </p:spTree>
    <p:extLst>
      <p:ext uri="{BB962C8B-B14F-4D97-AF65-F5344CB8AC3E}">
        <p14:creationId xmlns:p14="http://schemas.microsoft.com/office/powerpoint/2010/main" val="17848048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16-5 Coulomb</a:t>
            </a:r>
            <a:r>
              <a:rPr lang="en-US" altLang="ja-JP" dirty="0">
                <a:latin typeface="Times New Roman" charset="0"/>
                <a:cs typeface="Times New Roman" charset="0"/>
              </a:rPr>
              <a:t>’</a:t>
            </a:r>
            <a:r>
              <a:rPr lang="en-US" dirty="0">
                <a:latin typeface="Times New Roman" charset="0"/>
                <a:cs typeface="Times New Roman" charset="0"/>
              </a:rPr>
              <a:t>s Law</a:t>
            </a:r>
          </a:p>
        </p:txBody>
      </p:sp>
      <p:sp>
        <p:nvSpPr>
          <p:cNvPr id="3" name="Content Placeholder 2"/>
          <p:cNvSpPr>
            <a:spLocks noGrp="1"/>
          </p:cNvSpPr>
          <p:nvPr>
            <p:ph idx="1"/>
          </p:nvPr>
        </p:nvSpPr>
        <p:spPr>
          <a:xfrm>
            <a:off x="457200" y="1599423"/>
            <a:ext cx="8229600" cy="4525963"/>
          </a:xfrm>
        </p:spPr>
        <p:txBody>
          <a:bodyPr/>
          <a:lstStyle/>
          <a:p>
            <a:pPr marL="0" indent="0">
              <a:spcBef>
                <a:spcPct val="50000"/>
              </a:spcBef>
              <a:buNone/>
            </a:pPr>
            <a:r>
              <a:rPr lang="en-US" dirty="0">
                <a:latin typeface="Times New Roman" charset="0"/>
                <a:cs typeface="Times New Roman" charset="0"/>
              </a:rPr>
              <a:t>The proportionality constant </a:t>
            </a:r>
            <a:r>
              <a:rPr lang="en-US" i="1" dirty="0">
                <a:latin typeface="Times New Roman" charset="0"/>
                <a:cs typeface="Times New Roman" charset="0"/>
              </a:rPr>
              <a:t>k</a:t>
            </a:r>
            <a:r>
              <a:rPr lang="en-US" dirty="0">
                <a:latin typeface="Times New Roman" charset="0"/>
                <a:cs typeface="Times New Roman" charset="0"/>
              </a:rPr>
              <a:t> can also be written in terms of </a:t>
            </a:r>
            <a:r>
              <a:rPr lang="el-GR" dirty="0">
                <a:latin typeface="Times New Roman" charset="0"/>
                <a:cs typeface="Times New Roman" charset="0"/>
              </a:rPr>
              <a:t>ε</a:t>
            </a:r>
            <a:r>
              <a:rPr lang="en-US" baseline="-25000" dirty="0">
                <a:latin typeface="Times New Roman" charset="0"/>
                <a:cs typeface="Times New Roman" charset="0"/>
              </a:rPr>
              <a:t>0</a:t>
            </a:r>
            <a:r>
              <a:rPr lang="en-US" dirty="0">
                <a:latin typeface="Times New Roman" charset="0"/>
                <a:cs typeface="Times New Roman" charset="0"/>
              </a:rPr>
              <a:t>, the permittivity of free space</a:t>
            </a:r>
            <a:r>
              <a:rPr lang="en-US" dirty="0" smtClean="0">
                <a:latin typeface="Times New Roman" charset="0"/>
                <a:cs typeface="Times New Roman" charset="0"/>
              </a:rPr>
              <a:t>:</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smtClean="0"/>
              <a:t>© 2014 Pearson Education, Inc.</a:t>
            </a:r>
            <a:endParaRPr lang="en-US"/>
          </a:p>
        </p:txBody>
      </p:sp>
      <p:grpSp>
        <p:nvGrpSpPr>
          <p:cNvPr id="11" name="Group 10"/>
          <p:cNvGrpSpPr/>
          <p:nvPr/>
        </p:nvGrpSpPr>
        <p:grpSpPr>
          <a:xfrm>
            <a:off x="2133500" y="2747259"/>
            <a:ext cx="3410384" cy="763366"/>
            <a:chOff x="2133500" y="2747259"/>
            <a:chExt cx="3410384" cy="763366"/>
          </a:xfrm>
        </p:grpSpPr>
        <p:pic>
          <p:nvPicPr>
            <p:cNvPr id="7" name="Picture 6" descr="16_KeyEquation_02.jpg"/>
            <p:cNvPicPr>
              <a:picLocks noChangeAspect="1"/>
            </p:cNvPicPr>
            <p:nvPr/>
          </p:nvPicPr>
          <p:blipFill rotWithShape="1">
            <a:blip r:embed="rId2">
              <a:extLst>
                <a:ext uri="{28A0092B-C50C-407E-A947-70E740481C1C}">
                  <a14:useLocalDpi xmlns:a14="http://schemas.microsoft.com/office/drawing/2010/main" val="0"/>
                </a:ext>
              </a:extLst>
            </a:blip>
            <a:srcRect r="71118" b="17615"/>
            <a:stretch/>
          </p:blipFill>
          <p:spPr>
            <a:xfrm>
              <a:off x="2133500" y="2747259"/>
              <a:ext cx="2468449" cy="763366"/>
            </a:xfrm>
            <a:prstGeom prst="rect">
              <a:avLst/>
            </a:prstGeom>
          </p:spPr>
        </p:pic>
        <p:sp>
          <p:nvSpPr>
            <p:cNvPr id="8" name="TextBox 7"/>
            <p:cNvSpPr txBox="1"/>
            <p:nvPr/>
          </p:nvSpPr>
          <p:spPr>
            <a:xfrm>
              <a:off x="4718267" y="2910732"/>
              <a:ext cx="825617" cy="400110"/>
            </a:xfrm>
            <a:prstGeom prst="rect">
              <a:avLst/>
            </a:prstGeom>
            <a:noFill/>
          </p:spPr>
          <p:txBody>
            <a:bodyPr wrap="none" rtlCol="0">
              <a:spAutoFit/>
            </a:bodyPr>
            <a:lstStyle/>
            <a:p>
              <a:r>
                <a:rPr lang="en-US" sz="2000" dirty="0" smtClean="0">
                  <a:latin typeface="Times New Roman"/>
                  <a:cs typeface="Times New Roman"/>
                </a:rPr>
                <a:t>(16-2)</a:t>
              </a:r>
              <a:endParaRPr lang="en-US" sz="2000" dirty="0">
                <a:latin typeface="Times New Roman"/>
                <a:cs typeface="Times New Roman"/>
              </a:endParaRPr>
            </a:p>
          </p:txBody>
        </p:sp>
      </p:grpSp>
      <p:pic>
        <p:nvPicPr>
          <p:cNvPr id="10" name="Picture 9" descr="EQ_pg4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9484" y="4175072"/>
            <a:ext cx="4871381" cy="723749"/>
          </a:xfrm>
          <a:prstGeom prst="rect">
            <a:avLst/>
          </a:prstGeom>
        </p:spPr>
      </p:pic>
    </p:spTree>
    <p:extLst>
      <p:ext uri="{BB962C8B-B14F-4D97-AF65-F5344CB8AC3E}">
        <p14:creationId xmlns:p14="http://schemas.microsoft.com/office/powerpoint/2010/main" val="15532202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6_20_Figure.jpg"/>
          <p:cNvPicPr>
            <a:picLocks noChangeAspect="1"/>
          </p:cNvPicPr>
          <p:nvPr/>
        </p:nvPicPr>
        <p:blipFill rotWithShape="1">
          <a:blip r:embed="rId2">
            <a:extLst>
              <a:ext uri="{28A0092B-C50C-407E-A947-70E740481C1C}">
                <a14:useLocalDpi xmlns:a14="http://schemas.microsoft.com/office/drawing/2010/main" val="0"/>
              </a:ext>
            </a:extLst>
          </a:blip>
          <a:srcRect b="3250"/>
          <a:stretch/>
        </p:blipFill>
        <p:spPr>
          <a:xfrm>
            <a:off x="2743547" y="3537719"/>
            <a:ext cx="6298853" cy="3255715"/>
          </a:xfrm>
          <a:prstGeom prst="rect">
            <a:avLst/>
          </a:prstGeom>
        </p:spPr>
      </p:pic>
      <p:sp>
        <p:nvSpPr>
          <p:cNvPr id="3" name="Content Placeholder 2"/>
          <p:cNvSpPr>
            <a:spLocks noGrp="1"/>
          </p:cNvSpPr>
          <p:nvPr>
            <p:ph idx="1"/>
          </p:nvPr>
        </p:nvSpPr>
        <p:spPr>
          <a:xfrm>
            <a:off x="449264" y="1600199"/>
            <a:ext cx="8542336" cy="4906325"/>
          </a:xfrm>
        </p:spPr>
        <p:txBody>
          <a:bodyPr/>
          <a:lstStyle/>
          <a:p>
            <a:pPr marL="0" indent="0">
              <a:spcBef>
                <a:spcPct val="50000"/>
              </a:spcBef>
              <a:buNone/>
            </a:pPr>
            <a:r>
              <a:rPr lang="en-US" dirty="0" smtClean="0">
                <a:latin typeface="Times New Roman" charset="0"/>
                <a:cs typeface="Times New Roman" charset="0"/>
              </a:rPr>
              <a:t>Coulomb</a:t>
            </a:r>
            <a:r>
              <a:rPr lang="en-US" altLang="ja-JP" dirty="0" smtClean="0">
                <a:latin typeface="Times New Roman" charset="0"/>
                <a:cs typeface="Times New Roman" charset="0"/>
              </a:rPr>
              <a:t>’</a:t>
            </a:r>
            <a:r>
              <a:rPr lang="en-US" dirty="0" smtClean="0">
                <a:latin typeface="Times New Roman" charset="0"/>
                <a:cs typeface="Times New Roman" charset="0"/>
              </a:rPr>
              <a:t>s </a:t>
            </a:r>
            <a:r>
              <a:rPr lang="en-US" dirty="0">
                <a:latin typeface="Times New Roman" charset="0"/>
                <a:cs typeface="Times New Roman" charset="0"/>
              </a:rPr>
              <a:t>law strictly applies only to point charges.</a:t>
            </a:r>
          </a:p>
          <a:p>
            <a:pPr marL="0" indent="0">
              <a:spcBef>
                <a:spcPct val="50000"/>
              </a:spcBef>
              <a:buNone/>
              <a:tabLst>
                <a:tab pos="4116388" algn="l"/>
              </a:tabLst>
            </a:pPr>
            <a:r>
              <a:rPr lang="en-US" dirty="0">
                <a:latin typeface="Times New Roman" charset="0"/>
                <a:cs typeface="Times New Roman" charset="0"/>
              </a:rPr>
              <a:t>Superposition: for multiple point charges, the forces on each charge from every other charge can be calculated </a:t>
            </a:r>
            <a:r>
              <a:rPr lang="en-US" dirty="0" smtClean="0">
                <a:latin typeface="Times New Roman" charset="0"/>
                <a:cs typeface="Times New Roman" charset="0"/>
              </a:rPr>
              <a:t>and </a:t>
            </a:r>
            <a:r>
              <a:rPr lang="en-US" dirty="0">
                <a:latin typeface="Times New Roman" charset="0"/>
                <a:cs typeface="Times New Roman" charset="0"/>
              </a:rPr>
              <a:t>then added as vectors</a:t>
            </a:r>
            <a:r>
              <a:rPr lang="en-US" dirty="0" smtClean="0">
                <a:latin typeface="Times New Roman" charset="0"/>
                <a:cs typeface="Times New Roman" charset="0"/>
              </a:rPr>
              <a:t>.</a:t>
            </a:r>
            <a:endParaRPr lang="en-US" dirty="0">
              <a:latin typeface="Times New Roman" charset="0"/>
              <a:cs typeface="Times New Roman" charset="0"/>
            </a:endParaRPr>
          </a:p>
        </p:txBody>
      </p:sp>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16-5 Coulomb</a:t>
            </a:r>
            <a:r>
              <a:rPr lang="en-US" altLang="ja-JP" dirty="0">
                <a:latin typeface="Times New Roman" charset="0"/>
                <a:cs typeface="Times New Roman" charset="0"/>
              </a:rPr>
              <a:t>’</a:t>
            </a:r>
            <a:r>
              <a:rPr lang="en-US" dirty="0">
                <a:latin typeface="Times New Roman" charset="0"/>
                <a:cs typeface="Times New Roman" charset="0"/>
              </a:rPr>
              <a:t>s Law</a:t>
            </a:r>
          </a:p>
        </p:txBody>
      </p:sp>
      <p:sp>
        <p:nvSpPr>
          <p:cNvPr id="4" name="Date Placeholder 3"/>
          <p:cNvSpPr>
            <a:spLocks noGrp="1"/>
          </p:cNvSpPr>
          <p:nvPr>
            <p:ph type="dt" sz="half" idx="10"/>
          </p:nvPr>
        </p:nvSpPr>
        <p:spPr/>
        <p:txBody>
          <a:bodyPr/>
          <a:lstStyle/>
          <a:p>
            <a:r>
              <a:rPr lang="en-US" smtClean="0"/>
              <a:t>© 2014 Pearson Education, Inc.</a:t>
            </a:r>
            <a:endParaRPr lang="en-US"/>
          </a:p>
        </p:txBody>
      </p:sp>
    </p:spTree>
    <p:extLst>
      <p:ext uri="{BB962C8B-B14F-4D97-AF65-F5344CB8AC3E}">
        <p14:creationId xmlns:p14="http://schemas.microsoft.com/office/powerpoint/2010/main" val="22961042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4396" y="1595389"/>
            <a:ext cx="8374574" cy="4892675"/>
          </a:xfrm>
        </p:spPr>
        <p:txBody>
          <a:bodyPr/>
          <a:lstStyle/>
          <a:p>
            <a:pPr marL="0" indent="0">
              <a:spcBef>
                <a:spcPct val="50000"/>
              </a:spcBef>
              <a:buNone/>
            </a:pPr>
            <a:r>
              <a:rPr lang="en-US" dirty="0">
                <a:latin typeface="Times New Roman" charset="0"/>
                <a:cs typeface="Times New Roman" charset="0"/>
              </a:rPr>
              <a:t>The net force on a charge is the vector sum of all the forces acting on it</a:t>
            </a:r>
            <a:r>
              <a:rPr lang="en-US" dirty="0" smtClean="0">
                <a:latin typeface="Times New Roman" charset="0"/>
                <a:cs typeface="Times New Roman" charset="0"/>
              </a:rPr>
              <a:t>.</a:t>
            </a:r>
            <a:endParaRPr lang="en-US" dirty="0">
              <a:latin typeface="Times New Roman" charset="0"/>
              <a:cs typeface="Times New Roman" charset="0"/>
            </a:endParaRPr>
          </a:p>
        </p:txBody>
      </p:sp>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16-6 Solving Problems Involving </a:t>
            </a:r>
            <a:r>
              <a:rPr lang="en-US" dirty="0" smtClean="0">
                <a:latin typeface="Times New Roman" charset="0"/>
                <a:cs typeface="Times New Roman" charset="0"/>
              </a:rPr>
              <a:t>Coulomb</a:t>
            </a:r>
            <a:r>
              <a:rPr lang="en-US" altLang="ja-JP" dirty="0" smtClean="0">
                <a:latin typeface="Times New Roman" charset="0"/>
                <a:cs typeface="Times New Roman" charset="0"/>
              </a:rPr>
              <a:t>’</a:t>
            </a:r>
            <a:r>
              <a:rPr lang="en-US" dirty="0" smtClean="0">
                <a:latin typeface="Times New Roman" charset="0"/>
                <a:cs typeface="Times New Roman" charset="0"/>
              </a:rPr>
              <a:t>s </a:t>
            </a:r>
            <a:r>
              <a:rPr lang="en-US" dirty="0">
                <a:latin typeface="Times New Roman" charset="0"/>
                <a:cs typeface="Times New Roman" charset="0"/>
              </a:rPr>
              <a:t>Law and </a:t>
            </a:r>
            <a:r>
              <a:rPr lang="en-US" dirty="0" smtClean="0">
                <a:latin typeface="Times New Roman" charset="0"/>
                <a:cs typeface="Times New Roman" charset="0"/>
              </a:rPr>
              <a:t>Vectors</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smtClean="0"/>
              <a:t>© 2014 Pearson Education, Inc.</a:t>
            </a:r>
            <a:endParaRPr lang="en-US"/>
          </a:p>
        </p:txBody>
      </p:sp>
      <p:pic>
        <p:nvPicPr>
          <p:cNvPr id="5" name="Picture 4" descr="EQ_pg4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6594" y="2886338"/>
            <a:ext cx="3497161" cy="542662"/>
          </a:xfrm>
          <a:prstGeom prst="rect">
            <a:avLst/>
          </a:prstGeom>
        </p:spPr>
      </p:pic>
    </p:spTree>
    <p:extLst>
      <p:ext uri="{BB962C8B-B14F-4D97-AF65-F5344CB8AC3E}">
        <p14:creationId xmlns:p14="http://schemas.microsoft.com/office/powerpoint/2010/main" val="16173609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_18_Figure.jpg"/>
          <p:cNvPicPr>
            <a:picLocks noChangeAspect="1"/>
          </p:cNvPicPr>
          <p:nvPr/>
        </p:nvPicPr>
        <p:blipFill rotWithShape="1">
          <a:blip r:embed="rId2">
            <a:extLst>
              <a:ext uri="{28A0092B-C50C-407E-A947-70E740481C1C}">
                <a14:useLocalDpi xmlns:a14="http://schemas.microsoft.com/office/drawing/2010/main" val="0"/>
              </a:ext>
            </a:extLst>
          </a:blip>
          <a:srcRect b="2262"/>
          <a:stretch/>
        </p:blipFill>
        <p:spPr>
          <a:xfrm>
            <a:off x="3779640" y="1565319"/>
            <a:ext cx="4916685" cy="4966441"/>
          </a:xfrm>
          <a:prstGeom prst="rect">
            <a:avLst/>
          </a:prstGeom>
        </p:spPr>
      </p:pic>
      <p:sp>
        <p:nvSpPr>
          <p:cNvPr id="3" name="Content Placeholder 2"/>
          <p:cNvSpPr>
            <a:spLocks noGrp="1"/>
          </p:cNvSpPr>
          <p:nvPr>
            <p:ph idx="1"/>
          </p:nvPr>
        </p:nvSpPr>
        <p:spPr>
          <a:xfrm>
            <a:off x="449263" y="1599220"/>
            <a:ext cx="8324897" cy="4540382"/>
          </a:xfrm>
        </p:spPr>
        <p:txBody>
          <a:bodyPr/>
          <a:lstStyle/>
          <a:p>
            <a:pPr marL="0" indent="0">
              <a:spcBef>
                <a:spcPct val="50000"/>
              </a:spcBef>
              <a:buNone/>
            </a:pPr>
            <a:r>
              <a:rPr lang="en-US" dirty="0">
                <a:latin typeface="Times New Roman" charset="0"/>
                <a:cs typeface="Times New Roman" charset="0"/>
              </a:rPr>
              <a:t>Vector </a:t>
            </a:r>
            <a:r>
              <a:rPr lang="en-US" dirty="0" smtClean="0">
                <a:latin typeface="Times New Roman" charset="0"/>
                <a:cs typeface="Times New Roman" charset="0"/>
              </a:rPr>
              <a:t>addition review:</a:t>
            </a:r>
            <a:endParaRPr lang="en-US" dirty="0">
              <a:latin typeface="Times New Roman" charset="0"/>
              <a:cs typeface="Times New Roman" charset="0"/>
            </a:endParaRPr>
          </a:p>
        </p:txBody>
      </p:sp>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16-6 Solving Problems Involving Coulomb</a:t>
            </a:r>
            <a:r>
              <a:rPr lang="en-US" altLang="ja-JP" dirty="0">
                <a:latin typeface="Times New Roman" charset="0"/>
                <a:cs typeface="Times New Roman" charset="0"/>
              </a:rPr>
              <a:t>’</a:t>
            </a:r>
            <a:r>
              <a:rPr lang="en-US" dirty="0">
                <a:latin typeface="Times New Roman" charset="0"/>
                <a:cs typeface="Times New Roman" charset="0"/>
              </a:rPr>
              <a:t>s Law and Vectors</a:t>
            </a:r>
          </a:p>
        </p:txBody>
      </p:sp>
      <p:sp>
        <p:nvSpPr>
          <p:cNvPr id="4" name="Date Placeholder 3"/>
          <p:cNvSpPr>
            <a:spLocks noGrp="1"/>
          </p:cNvSpPr>
          <p:nvPr>
            <p:ph type="dt" sz="half" idx="10"/>
          </p:nvPr>
        </p:nvSpPr>
        <p:spPr/>
        <p:txBody>
          <a:bodyPr/>
          <a:lstStyle/>
          <a:p>
            <a:r>
              <a:rPr lang="en-US" smtClean="0"/>
              <a:t>© 2014 Pearson Education, Inc.</a:t>
            </a:r>
            <a:endParaRPr lang="en-US"/>
          </a:p>
        </p:txBody>
      </p:sp>
    </p:spTree>
    <p:extLst>
      <p:ext uri="{BB962C8B-B14F-4D97-AF65-F5344CB8AC3E}">
        <p14:creationId xmlns:p14="http://schemas.microsoft.com/office/powerpoint/2010/main" val="27783787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600200"/>
            <a:ext cx="8249593" cy="4736531"/>
          </a:xfrm>
        </p:spPr>
        <p:txBody>
          <a:bodyPr/>
          <a:lstStyle/>
          <a:p>
            <a:pPr marL="0" indent="0">
              <a:spcBef>
                <a:spcPct val="50000"/>
              </a:spcBef>
              <a:buNone/>
            </a:pPr>
            <a:r>
              <a:rPr lang="en-US" dirty="0">
                <a:latin typeface="Times New Roman" charset="0"/>
                <a:cs typeface="Times New Roman" charset="0"/>
              </a:rPr>
              <a:t>The electric field is the </a:t>
            </a:r>
            <a:r>
              <a:rPr lang="en-US" dirty="0" smtClean="0">
                <a:latin typeface="Times New Roman" charset="0"/>
                <a:cs typeface="Times New Roman" charset="0"/>
              </a:rPr>
              <a:t>force</a:t>
            </a:r>
            <a:br>
              <a:rPr lang="en-US" dirty="0" smtClean="0">
                <a:latin typeface="Times New Roman" charset="0"/>
                <a:cs typeface="Times New Roman" charset="0"/>
              </a:rPr>
            </a:br>
            <a:r>
              <a:rPr lang="en-US" dirty="0" smtClean="0">
                <a:latin typeface="Times New Roman" charset="0"/>
                <a:cs typeface="Times New Roman" charset="0"/>
              </a:rPr>
              <a:t>on</a:t>
            </a:r>
            <a:r>
              <a:rPr lang="en-US" dirty="0">
                <a:latin typeface="Times New Roman" charset="0"/>
                <a:cs typeface="Times New Roman" charset="0"/>
              </a:rPr>
              <a:t> </a:t>
            </a:r>
            <a:r>
              <a:rPr lang="en-US" dirty="0" smtClean="0">
                <a:latin typeface="Times New Roman" charset="0"/>
                <a:cs typeface="Times New Roman" charset="0"/>
              </a:rPr>
              <a:t>a </a:t>
            </a:r>
            <a:r>
              <a:rPr lang="en-US" dirty="0">
                <a:latin typeface="Times New Roman" charset="0"/>
                <a:cs typeface="Times New Roman" charset="0"/>
              </a:rPr>
              <a:t>small charge, divided </a:t>
            </a:r>
            <a:r>
              <a:rPr lang="en-US" dirty="0" smtClean="0">
                <a:latin typeface="Times New Roman" charset="0"/>
                <a:cs typeface="Times New Roman" charset="0"/>
              </a:rPr>
              <a:t>by</a:t>
            </a:r>
            <a:br>
              <a:rPr lang="en-US" dirty="0" smtClean="0">
                <a:latin typeface="Times New Roman" charset="0"/>
                <a:cs typeface="Times New Roman" charset="0"/>
              </a:rPr>
            </a:br>
            <a:r>
              <a:rPr lang="en-US" dirty="0" smtClean="0">
                <a:latin typeface="Times New Roman" charset="0"/>
                <a:cs typeface="Times New Roman" charset="0"/>
              </a:rPr>
              <a:t>the</a:t>
            </a:r>
            <a:r>
              <a:rPr lang="en-US" dirty="0">
                <a:latin typeface="Times New Roman" charset="0"/>
                <a:cs typeface="Times New Roman" charset="0"/>
              </a:rPr>
              <a:t> </a:t>
            </a:r>
            <a:r>
              <a:rPr lang="en-US" dirty="0" smtClean="0">
                <a:latin typeface="Times New Roman" charset="0"/>
                <a:cs typeface="Times New Roman" charset="0"/>
              </a:rPr>
              <a:t>charge:</a:t>
            </a:r>
            <a:endParaRPr lang="en-US" dirty="0">
              <a:latin typeface="Times New Roman" charset="0"/>
              <a:cs typeface="Times New Roman" charset="0"/>
            </a:endParaRPr>
          </a:p>
        </p:txBody>
      </p:sp>
      <p:sp>
        <p:nvSpPr>
          <p:cNvPr id="2" name="Title 1"/>
          <p:cNvSpPr>
            <a:spLocks noGrp="1"/>
          </p:cNvSpPr>
          <p:nvPr>
            <p:ph type="title"/>
          </p:nvPr>
        </p:nvSpPr>
        <p:spPr>
          <a:xfrm>
            <a:off x="457200" y="30670"/>
            <a:ext cx="8229600" cy="1110203"/>
          </a:xfrm>
        </p:spPr>
        <p:txBody>
          <a:bodyPr/>
          <a:lstStyle/>
          <a:p>
            <a:pPr>
              <a:spcBef>
                <a:spcPct val="50000"/>
              </a:spcBef>
            </a:pPr>
            <a:r>
              <a:rPr lang="en-US" dirty="0">
                <a:latin typeface="Times New Roman" charset="0"/>
                <a:cs typeface="Times New Roman" charset="0"/>
              </a:rPr>
              <a:t>16-7 The Electric </a:t>
            </a:r>
            <a:r>
              <a:rPr lang="en-US" dirty="0" smtClean="0">
                <a:latin typeface="Times New Roman" charset="0"/>
                <a:cs typeface="Times New Roman" charset="0"/>
              </a:rPr>
              <a:t>Field</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smtClean="0"/>
              <a:t>© 2014 Pearson Education, Inc.</a:t>
            </a:r>
            <a:endParaRPr lang="en-US"/>
          </a:p>
        </p:txBody>
      </p:sp>
      <p:grpSp>
        <p:nvGrpSpPr>
          <p:cNvPr id="12" name="Group 11"/>
          <p:cNvGrpSpPr/>
          <p:nvPr/>
        </p:nvGrpSpPr>
        <p:grpSpPr>
          <a:xfrm>
            <a:off x="1420828" y="3373539"/>
            <a:ext cx="2183124" cy="806519"/>
            <a:chOff x="1420828" y="3373539"/>
            <a:chExt cx="2183124" cy="806519"/>
          </a:xfrm>
        </p:grpSpPr>
        <p:pic>
          <p:nvPicPr>
            <p:cNvPr id="5" name="Picture 4" descr="16_KeyEquation_03.jpg"/>
            <p:cNvPicPr>
              <a:picLocks noChangeAspect="1"/>
            </p:cNvPicPr>
            <p:nvPr/>
          </p:nvPicPr>
          <p:blipFill rotWithShape="1">
            <a:blip r:embed="rId2">
              <a:extLst>
                <a:ext uri="{28A0092B-C50C-407E-A947-70E740481C1C}">
                  <a14:useLocalDpi xmlns:a14="http://schemas.microsoft.com/office/drawing/2010/main" val="0"/>
                </a:ext>
              </a:extLst>
            </a:blip>
            <a:srcRect r="85516" b="15730"/>
            <a:stretch/>
          </p:blipFill>
          <p:spPr>
            <a:xfrm>
              <a:off x="1420828" y="3373539"/>
              <a:ext cx="1237847" cy="806519"/>
            </a:xfrm>
            <a:prstGeom prst="rect">
              <a:avLst/>
            </a:prstGeom>
          </p:spPr>
        </p:pic>
        <p:sp>
          <p:nvSpPr>
            <p:cNvPr id="9" name="TextBox 8"/>
            <p:cNvSpPr txBox="1"/>
            <p:nvPr/>
          </p:nvSpPr>
          <p:spPr>
            <a:xfrm>
              <a:off x="2778335" y="3601601"/>
              <a:ext cx="825617" cy="400110"/>
            </a:xfrm>
            <a:prstGeom prst="rect">
              <a:avLst/>
            </a:prstGeom>
            <a:noFill/>
          </p:spPr>
          <p:txBody>
            <a:bodyPr wrap="none" rtlCol="0">
              <a:spAutoFit/>
            </a:bodyPr>
            <a:lstStyle/>
            <a:p>
              <a:r>
                <a:rPr lang="en-US" sz="2000" dirty="0" smtClean="0">
                  <a:latin typeface="Times New Roman"/>
                  <a:cs typeface="Times New Roman"/>
                </a:rPr>
                <a:t>(16-3)</a:t>
              </a:r>
              <a:endParaRPr lang="en-US" sz="2000" dirty="0">
                <a:latin typeface="Times New Roman"/>
                <a:cs typeface="Times New Roman"/>
              </a:endParaRPr>
            </a:p>
          </p:txBody>
        </p:sp>
      </p:grpSp>
      <p:pic>
        <p:nvPicPr>
          <p:cNvPr id="11" name="Picture 10" descr="16_24_Figure.jpg"/>
          <p:cNvPicPr>
            <a:picLocks noChangeAspect="1"/>
          </p:cNvPicPr>
          <p:nvPr/>
        </p:nvPicPr>
        <p:blipFill rotWithShape="1">
          <a:blip r:embed="rId3">
            <a:extLst>
              <a:ext uri="{28A0092B-C50C-407E-A947-70E740481C1C}">
                <a14:useLocalDpi xmlns:a14="http://schemas.microsoft.com/office/drawing/2010/main" val="0"/>
              </a:ext>
            </a:extLst>
          </a:blip>
          <a:srcRect b="3078"/>
          <a:stretch/>
        </p:blipFill>
        <p:spPr>
          <a:xfrm>
            <a:off x="5229335" y="1689993"/>
            <a:ext cx="2646351" cy="4765006"/>
          </a:xfrm>
          <a:prstGeom prst="rect">
            <a:avLst/>
          </a:prstGeom>
        </p:spPr>
      </p:pic>
    </p:spTree>
    <p:extLst>
      <p:ext uri="{BB962C8B-B14F-4D97-AF65-F5344CB8AC3E}">
        <p14:creationId xmlns:p14="http://schemas.microsoft.com/office/powerpoint/2010/main" val="21444939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charset="0"/>
                <a:cs typeface="Times New Roman" charset="0"/>
              </a:rPr>
              <a:t>16-7 The Electric </a:t>
            </a:r>
            <a:r>
              <a:rPr lang="en-US" dirty="0" smtClean="0">
                <a:latin typeface="Times New Roman" charset="0"/>
                <a:cs typeface="Times New Roman" charset="0"/>
              </a:rPr>
              <a:t>Field</a:t>
            </a:r>
            <a:endParaRPr lang="en-US" dirty="0"/>
          </a:p>
        </p:txBody>
      </p:sp>
      <p:sp>
        <p:nvSpPr>
          <p:cNvPr id="3" name="Content Placeholder 2"/>
          <p:cNvSpPr>
            <a:spLocks noGrp="1"/>
          </p:cNvSpPr>
          <p:nvPr>
            <p:ph idx="1"/>
          </p:nvPr>
        </p:nvSpPr>
        <p:spPr>
          <a:xfrm>
            <a:off x="450850" y="1600200"/>
            <a:ext cx="8251729" cy="4525963"/>
          </a:xfrm>
        </p:spPr>
        <p:txBody>
          <a:bodyPr/>
          <a:lstStyle/>
          <a:p>
            <a:pPr marL="0" indent="0">
              <a:spcBef>
                <a:spcPct val="50000"/>
              </a:spcBef>
              <a:buNone/>
            </a:pPr>
            <a:r>
              <a:rPr lang="en-US" dirty="0">
                <a:latin typeface="Times New Roman" charset="0"/>
                <a:cs typeface="Times New Roman" charset="0"/>
              </a:rPr>
              <a:t>For a point charge</a:t>
            </a:r>
            <a:r>
              <a:rPr lang="en-US" dirty="0" smtClean="0">
                <a:latin typeface="Times New Roman" charset="0"/>
                <a:cs typeface="Times New Roman" charset="0"/>
              </a:rPr>
              <a:t>:</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smtClean="0"/>
              <a:t>© 2014 Pearson Education, Inc.</a:t>
            </a:r>
            <a:endParaRPr lang="en-US"/>
          </a:p>
        </p:txBody>
      </p:sp>
      <p:grpSp>
        <p:nvGrpSpPr>
          <p:cNvPr id="11" name="Group 10"/>
          <p:cNvGrpSpPr/>
          <p:nvPr/>
        </p:nvGrpSpPr>
        <p:grpSpPr>
          <a:xfrm>
            <a:off x="421351" y="2318270"/>
            <a:ext cx="8379644" cy="1597236"/>
            <a:chOff x="421351" y="2318270"/>
            <a:chExt cx="8379644" cy="1597236"/>
          </a:xfrm>
        </p:grpSpPr>
        <p:pic>
          <p:nvPicPr>
            <p:cNvPr id="5" name="Picture 4" descr="16_KeyEquation_04A.jpg"/>
            <p:cNvPicPr>
              <a:picLocks noChangeAspect="1"/>
            </p:cNvPicPr>
            <p:nvPr/>
          </p:nvPicPr>
          <p:blipFill rotWithShape="1">
            <a:blip r:embed="rId2">
              <a:extLst>
                <a:ext uri="{28A0092B-C50C-407E-A947-70E740481C1C}">
                  <a14:useLocalDpi xmlns:a14="http://schemas.microsoft.com/office/drawing/2010/main" val="0"/>
                </a:ext>
              </a:extLst>
            </a:blip>
            <a:srcRect r="14657" b="9023"/>
            <a:stretch/>
          </p:blipFill>
          <p:spPr>
            <a:xfrm>
              <a:off x="421351" y="2318270"/>
              <a:ext cx="7293914" cy="1597236"/>
            </a:xfrm>
            <a:prstGeom prst="rect">
              <a:avLst/>
            </a:prstGeom>
          </p:spPr>
        </p:pic>
        <p:sp>
          <p:nvSpPr>
            <p:cNvPr id="7" name="TextBox 6"/>
            <p:cNvSpPr txBox="1"/>
            <p:nvPr/>
          </p:nvSpPr>
          <p:spPr>
            <a:xfrm>
              <a:off x="7861540" y="3352235"/>
              <a:ext cx="939455" cy="400110"/>
            </a:xfrm>
            <a:prstGeom prst="rect">
              <a:avLst/>
            </a:prstGeom>
            <a:noFill/>
          </p:spPr>
          <p:txBody>
            <a:bodyPr wrap="none" rtlCol="0">
              <a:spAutoFit/>
            </a:bodyPr>
            <a:lstStyle/>
            <a:p>
              <a:r>
                <a:rPr lang="en-US" sz="2000" dirty="0" smtClean="0">
                  <a:latin typeface="Times New Roman"/>
                  <a:cs typeface="Times New Roman"/>
                </a:rPr>
                <a:t>(16-4a)</a:t>
              </a:r>
              <a:endParaRPr lang="en-US" sz="2000" dirty="0">
                <a:latin typeface="Times New Roman"/>
                <a:cs typeface="Times New Roman"/>
              </a:endParaRPr>
            </a:p>
          </p:txBody>
        </p:sp>
      </p:grpSp>
      <p:grpSp>
        <p:nvGrpSpPr>
          <p:cNvPr id="10" name="Group 9"/>
          <p:cNvGrpSpPr/>
          <p:nvPr/>
        </p:nvGrpSpPr>
        <p:grpSpPr>
          <a:xfrm>
            <a:off x="425664" y="4651854"/>
            <a:ext cx="8382755" cy="764380"/>
            <a:chOff x="425664" y="4826313"/>
            <a:chExt cx="8382755" cy="764380"/>
          </a:xfrm>
        </p:grpSpPr>
        <p:pic>
          <p:nvPicPr>
            <p:cNvPr id="6" name="Picture 5" descr="16_KeyEquation_04B.jpg"/>
            <p:cNvPicPr>
              <a:picLocks noChangeAspect="1"/>
            </p:cNvPicPr>
            <p:nvPr/>
          </p:nvPicPr>
          <p:blipFill rotWithShape="1">
            <a:blip r:embed="rId3">
              <a:extLst>
                <a:ext uri="{28A0092B-C50C-407E-A947-70E740481C1C}">
                  <a14:useLocalDpi xmlns:a14="http://schemas.microsoft.com/office/drawing/2010/main" val="0"/>
                </a:ext>
              </a:extLst>
            </a:blip>
            <a:srcRect r="14791" b="17506"/>
            <a:stretch/>
          </p:blipFill>
          <p:spPr>
            <a:xfrm>
              <a:off x="425664" y="4826313"/>
              <a:ext cx="7282506" cy="764380"/>
            </a:xfrm>
            <a:prstGeom prst="rect">
              <a:avLst/>
            </a:prstGeom>
          </p:spPr>
        </p:pic>
        <p:sp>
          <p:nvSpPr>
            <p:cNvPr id="8" name="TextBox 7"/>
            <p:cNvSpPr txBox="1"/>
            <p:nvPr/>
          </p:nvSpPr>
          <p:spPr>
            <a:xfrm>
              <a:off x="7854562" y="4999134"/>
              <a:ext cx="953857" cy="400110"/>
            </a:xfrm>
            <a:prstGeom prst="rect">
              <a:avLst/>
            </a:prstGeom>
            <a:noFill/>
          </p:spPr>
          <p:txBody>
            <a:bodyPr wrap="none" rtlCol="0">
              <a:spAutoFit/>
            </a:bodyPr>
            <a:lstStyle/>
            <a:p>
              <a:r>
                <a:rPr lang="en-US" sz="2000" dirty="0" smtClean="0">
                  <a:latin typeface="Times New Roman"/>
                  <a:cs typeface="Times New Roman"/>
                </a:rPr>
                <a:t>(16-4b)</a:t>
              </a:r>
              <a:endParaRPr lang="en-US" sz="2000" dirty="0">
                <a:latin typeface="Times New Roman"/>
                <a:cs typeface="Times New Roman"/>
              </a:endParaRPr>
            </a:p>
          </p:txBody>
        </p:sp>
      </p:grpSp>
    </p:spTree>
    <p:extLst>
      <p:ext uri="{BB962C8B-B14F-4D97-AF65-F5344CB8AC3E}">
        <p14:creationId xmlns:p14="http://schemas.microsoft.com/office/powerpoint/2010/main" val="30282776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16-7 The Electric Field</a:t>
            </a:r>
          </a:p>
        </p:txBody>
      </p:sp>
      <p:sp>
        <p:nvSpPr>
          <p:cNvPr id="3" name="Content Placeholder 2"/>
          <p:cNvSpPr>
            <a:spLocks noGrp="1"/>
          </p:cNvSpPr>
          <p:nvPr>
            <p:ph idx="1"/>
          </p:nvPr>
        </p:nvSpPr>
        <p:spPr>
          <a:xfrm>
            <a:off x="452437" y="1595209"/>
            <a:ext cx="8243888" cy="4525963"/>
          </a:xfrm>
        </p:spPr>
        <p:txBody>
          <a:bodyPr/>
          <a:lstStyle/>
          <a:p>
            <a:pPr marL="0" indent="0">
              <a:spcBef>
                <a:spcPct val="50000"/>
              </a:spcBef>
              <a:buNone/>
            </a:pPr>
            <a:r>
              <a:rPr lang="en-US" dirty="0">
                <a:latin typeface="Times New Roman" charset="0"/>
                <a:cs typeface="Times New Roman" charset="0"/>
              </a:rPr>
              <a:t>Force on a point charge in an electric field</a:t>
            </a:r>
            <a:r>
              <a:rPr lang="en-US" dirty="0" smtClean="0">
                <a:latin typeface="Times New Roman" charset="0"/>
                <a:cs typeface="Times New Roman" charset="0"/>
              </a:rPr>
              <a:t>:</a:t>
            </a:r>
          </a:p>
          <a:p>
            <a:pPr marL="0" indent="0">
              <a:spcBef>
                <a:spcPct val="50000"/>
              </a:spcBef>
              <a:buNone/>
            </a:pPr>
            <a:endParaRPr lang="en-US" dirty="0">
              <a:latin typeface="Times New Roman" charset="0"/>
              <a:cs typeface="Times New Roman" charset="0"/>
            </a:endParaRPr>
          </a:p>
          <a:p>
            <a:pPr marL="0" indent="0">
              <a:spcBef>
                <a:spcPct val="50000"/>
              </a:spcBef>
              <a:buNone/>
            </a:pPr>
            <a:endParaRPr lang="en-US" dirty="0" smtClean="0">
              <a:latin typeface="Times New Roman" charset="0"/>
              <a:cs typeface="Times New Roman" charset="0"/>
            </a:endParaRPr>
          </a:p>
          <a:p>
            <a:pPr marL="0" indent="0">
              <a:spcBef>
                <a:spcPct val="50000"/>
              </a:spcBef>
              <a:buNone/>
            </a:pPr>
            <a:r>
              <a:rPr lang="en-US" dirty="0" smtClean="0">
                <a:latin typeface="Times New Roman" charset="0"/>
                <a:cs typeface="Times New Roman" charset="0"/>
              </a:rPr>
              <a:t>Superposition </a:t>
            </a:r>
            <a:r>
              <a:rPr lang="en-US" dirty="0">
                <a:latin typeface="Times New Roman" charset="0"/>
                <a:cs typeface="Times New Roman" charset="0"/>
              </a:rPr>
              <a:t>principle for electric fields:</a:t>
            </a:r>
          </a:p>
        </p:txBody>
      </p:sp>
      <p:sp>
        <p:nvSpPr>
          <p:cNvPr id="4" name="Date Placeholder 3"/>
          <p:cNvSpPr>
            <a:spLocks noGrp="1"/>
          </p:cNvSpPr>
          <p:nvPr>
            <p:ph type="dt" sz="half" idx="10"/>
          </p:nvPr>
        </p:nvSpPr>
        <p:spPr/>
        <p:txBody>
          <a:bodyPr/>
          <a:lstStyle/>
          <a:p>
            <a:r>
              <a:rPr lang="en-US" smtClean="0"/>
              <a:t>© 2014 Pearson Education, Inc.</a:t>
            </a:r>
            <a:endParaRPr lang="en-US"/>
          </a:p>
        </p:txBody>
      </p:sp>
      <p:grpSp>
        <p:nvGrpSpPr>
          <p:cNvPr id="10" name="Group 9"/>
          <p:cNvGrpSpPr/>
          <p:nvPr/>
        </p:nvGrpSpPr>
        <p:grpSpPr>
          <a:xfrm>
            <a:off x="3445273" y="2275433"/>
            <a:ext cx="2259804" cy="439154"/>
            <a:chOff x="3445273" y="2275433"/>
            <a:chExt cx="2259804" cy="439154"/>
          </a:xfrm>
        </p:grpSpPr>
        <p:pic>
          <p:nvPicPr>
            <p:cNvPr id="6" name="Picture 5" descr="16_KeyEquation_05.jpg"/>
            <p:cNvPicPr>
              <a:picLocks noChangeAspect="1"/>
            </p:cNvPicPr>
            <p:nvPr/>
          </p:nvPicPr>
          <p:blipFill rotWithShape="1">
            <a:blip r:embed="rId2">
              <a:extLst>
                <a:ext uri="{28A0092B-C50C-407E-A947-70E740481C1C}">
                  <a14:useLocalDpi xmlns:a14="http://schemas.microsoft.com/office/drawing/2010/main" val="0"/>
                </a:ext>
              </a:extLst>
            </a:blip>
            <a:srcRect r="84813" b="24959"/>
            <a:stretch/>
          </p:blipFill>
          <p:spPr>
            <a:xfrm>
              <a:off x="3445273" y="2275433"/>
              <a:ext cx="1297937" cy="439154"/>
            </a:xfrm>
            <a:prstGeom prst="rect">
              <a:avLst/>
            </a:prstGeom>
          </p:spPr>
        </p:pic>
        <p:sp>
          <p:nvSpPr>
            <p:cNvPr id="8" name="TextBox 7"/>
            <p:cNvSpPr txBox="1"/>
            <p:nvPr/>
          </p:nvSpPr>
          <p:spPr>
            <a:xfrm>
              <a:off x="4879460" y="2307442"/>
              <a:ext cx="825617" cy="400110"/>
            </a:xfrm>
            <a:prstGeom prst="rect">
              <a:avLst/>
            </a:prstGeom>
            <a:noFill/>
          </p:spPr>
          <p:txBody>
            <a:bodyPr wrap="none" rtlCol="0">
              <a:spAutoFit/>
            </a:bodyPr>
            <a:lstStyle/>
            <a:p>
              <a:r>
                <a:rPr lang="en-US" sz="2000" dirty="0" smtClean="0">
                  <a:latin typeface="Times New Roman"/>
                  <a:cs typeface="Times New Roman"/>
                </a:rPr>
                <a:t>(16-5)</a:t>
              </a:r>
              <a:endParaRPr lang="en-US" sz="2000" dirty="0">
                <a:latin typeface="Times New Roman"/>
                <a:cs typeface="Times New Roman"/>
              </a:endParaRPr>
            </a:p>
          </p:txBody>
        </p:sp>
      </p:grpSp>
      <p:pic>
        <p:nvPicPr>
          <p:cNvPr id="9" name="Picture 8" descr="EQ_pg4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6923" y="4139866"/>
            <a:ext cx="2762420" cy="453209"/>
          </a:xfrm>
          <a:prstGeom prst="rect">
            <a:avLst/>
          </a:prstGeom>
        </p:spPr>
      </p:pic>
    </p:spTree>
    <p:extLst>
      <p:ext uri="{BB962C8B-B14F-4D97-AF65-F5344CB8AC3E}">
        <p14:creationId xmlns:p14="http://schemas.microsoft.com/office/powerpoint/2010/main" val="9971056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 of Chapter 16</a:t>
            </a:r>
            <a:endParaRPr lang="en-US" dirty="0"/>
          </a:p>
        </p:txBody>
      </p:sp>
      <p:sp>
        <p:nvSpPr>
          <p:cNvPr id="3" name="Content Placeholder 2"/>
          <p:cNvSpPr>
            <a:spLocks noGrp="1"/>
          </p:cNvSpPr>
          <p:nvPr>
            <p:ph idx="1"/>
          </p:nvPr>
        </p:nvSpPr>
        <p:spPr>
          <a:xfrm>
            <a:off x="457200" y="1598604"/>
            <a:ext cx="8445500" cy="5320365"/>
          </a:xfrm>
        </p:spPr>
        <p:txBody>
          <a:bodyPr/>
          <a:lstStyle/>
          <a:p>
            <a:pPr>
              <a:spcBef>
                <a:spcPct val="50000"/>
              </a:spcBef>
              <a:buFontTx/>
              <a:buChar char="•"/>
            </a:pPr>
            <a:r>
              <a:rPr lang="en-US" dirty="0">
                <a:latin typeface="Times New Roman" charset="0"/>
                <a:cs typeface="Times New Roman" charset="0"/>
              </a:rPr>
              <a:t>Static Electricity; Electric Charge and Its Conservation</a:t>
            </a:r>
          </a:p>
          <a:p>
            <a:pPr>
              <a:spcBef>
                <a:spcPct val="50000"/>
              </a:spcBef>
              <a:buFontTx/>
              <a:buChar char="•"/>
            </a:pPr>
            <a:r>
              <a:rPr lang="en-US" dirty="0" smtClean="0">
                <a:latin typeface="Times New Roman" charset="0"/>
                <a:cs typeface="Times New Roman" charset="0"/>
              </a:rPr>
              <a:t>Electric </a:t>
            </a:r>
            <a:r>
              <a:rPr lang="en-US" dirty="0">
                <a:latin typeface="Times New Roman" charset="0"/>
                <a:cs typeface="Times New Roman" charset="0"/>
              </a:rPr>
              <a:t>Charge in the Atom</a:t>
            </a:r>
          </a:p>
          <a:p>
            <a:pPr>
              <a:spcBef>
                <a:spcPct val="50000"/>
              </a:spcBef>
              <a:buFontTx/>
              <a:buChar char="•"/>
            </a:pPr>
            <a:r>
              <a:rPr lang="en-US" dirty="0" smtClean="0">
                <a:latin typeface="Times New Roman" charset="0"/>
                <a:cs typeface="Times New Roman" charset="0"/>
              </a:rPr>
              <a:t>Insulators </a:t>
            </a:r>
            <a:r>
              <a:rPr lang="en-US" dirty="0">
                <a:latin typeface="Times New Roman" charset="0"/>
                <a:cs typeface="Times New Roman" charset="0"/>
              </a:rPr>
              <a:t>and Conductors</a:t>
            </a:r>
          </a:p>
          <a:p>
            <a:pPr>
              <a:spcBef>
                <a:spcPct val="50000"/>
              </a:spcBef>
              <a:buFontTx/>
              <a:buChar char="•"/>
            </a:pPr>
            <a:r>
              <a:rPr lang="en-US" dirty="0" smtClean="0">
                <a:latin typeface="Times New Roman" charset="0"/>
                <a:cs typeface="Times New Roman" charset="0"/>
              </a:rPr>
              <a:t>Induced </a:t>
            </a:r>
            <a:r>
              <a:rPr lang="en-US" dirty="0">
                <a:latin typeface="Times New Roman" charset="0"/>
                <a:cs typeface="Times New Roman" charset="0"/>
              </a:rPr>
              <a:t>Charge; the Electroscope</a:t>
            </a:r>
          </a:p>
          <a:p>
            <a:pPr>
              <a:spcBef>
                <a:spcPct val="50000"/>
              </a:spcBef>
              <a:buFontTx/>
              <a:buChar char="•"/>
            </a:pPr>
            <a:r>
              <a:rPr lang="en-US" dirty="0" smtClean="0">
                <a:latin typeface="Times New Roman" charset="0"/>
                <a:cs typeface="Times New Roman" charset="0"/>
              </a:rPr>
              <a:t>Coulomb</a:t>
            </a:r>
            <a:r>
              <a:rPr lang="en-US" altLang="ja-JP" dirty="0" smtClean="0">
                <a:latin typeface="Times New Roman" charset="0"/>
                <a:cs typeface="Times New Roman" charset="0"/>
              </a:rPr>
              <a:t>’</a:t>
            </a:r>
            <a:r>
              <a:rPr lang="en-US" dirty="0" smtClean="0">
                <a:latin typeface="Times New Roman" charset="0"/>
                <a:cs typeface="Times New Roman" charset="0"/>
              </a:rPr>
              <a:t>s </a:t>
            </a:r>
            <a:r>
              <a:rPr lang="en-US" dirty="0">
                <a:latin typeface="Times New Roman" charset="0"/>
                <a:cs typeface="Times New Roman" charset="0"/>
              </a:rPr>
              <a:t>Law</a:t>
            </a:r>
          </a:p>
          <a:p>
            <a:pPr marL="346075" indent="-346075">
              <a:spcBef>
                <a:spcPct val="50000"/>
              </a:spcBef>
              <a:buFontTx/>
              <a:buChar char="•"/>
            </a:pPr>
            <a:r>
              <a:rPr lang="en-US" dirty="0" smtClean="0">
                <a:latin typeface="Times New Roman" charset="0"/>
                <a:cs typeface="Times New Roman" charset="0"/>
              </a:rPr>
              <a:t>Solving </a:t>
            </a:r>
            <a:r>
              <a:rPr lang="en-US" dirty="0">
                <a:latin typeface="Times New Roman" charset="0"/>
                <a:cs typeface="Times New Roman" charset="0"/>
              </a:rPr>
              <a:t>Problems Involving </a:t>
            </a:r>
            <a:r>
              <a:rPr lang="en-US" dirty="0" smtClean="0">
                <a:latin typeface="Times New Roman" charset="0"/>
                <a:cs typeface="Times New Roman" charset="0"/>
              </a:rPr>
              <a:t>Coulomb</a:t>
            </a:r>
            <a:r>
              <a:rPr lang="en-US" altLang="ja-JP" dirty="0" smtClean="0">
                <a:latin typeface="Times New Roman" charset="0"/>
                <a:cs typeface="Times New Roman" charset="0"/>
              </a:rPr>
              <a:t>’</a:t>
            </a:r>
            <a:r>
              <a:rPr lang="en-US" dirty="0" smtClean="0">
                <a:latin typeface="Times New Roman" charset="0"/>
                <a:cs typeface="Times New Roman" charset="0"/>
              </a:rPr>
              <a:t>s Law</a:t>
            </a:r>
            <a:br>
              <a:rPr lang="en-US" dirty="0" smtClean="0">
                <a:latin typeface="Times New Roman" charset="0"/>
                <a:cs typeface="Times New Roman" charset="0"/>
              </a:rPr>
            </a:br>
            <a:r>
              <a:rPr lang="en-US" dirty="0" smtClean="0">
                <a:latin typeface="Times New Roman" charset="0"/>
                <a:cs typeface="Times New Roman" charset="0"/>
              </a:rPr>
              <a:t>and </a:t>
            </a:r>
            <a:r>
              <a:rPr lang="en-US" dirty="0">
                <a:latin typeface="Times New Roman" charset="0"/>
                <a:cs typeface="Times New Roman" charset="0"/>
              </a:rPr>
              <a:t>Vectors</a:t>
            </a:r>
          </a:p>
          <a:p>
            <a:pPr>
              <a:spcBef>
                <a:spcPct val="50000"/>
              </a:spcBef>
              <a:buFontTx/>
              <a:buChar char="•"/>
            </a:pPr>
            <a:r>
              <a:rPr lang="en-US" dirty="0" smtClean="0">
                <a:latin typeface="Times New Roman" charset="0"/>
                <a:cs typeface="Times New Roman" charset="0"/>
              </a:rPr>
              <a:t>The </a:t>
            </a:r>
            <a:r>
              <a:rPr lang="en-US" dirty="0">
                <a:latin typeface="Times New Roman" charset="0"/>
                <a:cs typeface="Times New Roman" charset="0"/>
              </a:rPr>
              <a:t>Electric </a:t>
            </a:r>
            <a:r>
              <a:rPr lang="en-US" dirty="0" smtClean="0">
                <a:latin typeface="Times New Roman" charset="0"/>
                <a:cs typeface="Times New Roman" charset="0"/>
              </a:rPr>
              <a:t>Field</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smtClean="0"/>
              <a:t>© 2014 Pearson Education, Inc.</a:t>
            </a:r>
            <a:endParaRPr lang="en-US"/>
          </a:p>
        </p:txBody>
      </p:sp>
    </p:spTree>
    <p:extLst>
      <p:ext uri="{BB962C8B-B14F-4D97-AF65-F5344CB8AC3E}">
        <p14:creationId xmlns:p14="http://schemas.microsoft.com/office/powerpoint/2010/main" val="36443570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50000"/>
              </a:spcBef>
            </a:pPr>
            <a:r>
              <a:rPr lang="en-US" dirty="0" smtClean="0">
                <a:latin typeface="Times New Roman" charset="0"/>
                <a:cs typeface="Times New Roman" charset="0"/>
              </a:rPr>
              <a:t>16-7 The Electric Field</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smtClean="0"/>
              <a:t>© 2014 Pearson Education, Inc.</a:t>
            </a:r>
            <a:endParaRPr lang="en-US"/>
          </a:p>
        </p:txBody>
      </p:sp>
      <p:sp>
        <p:nvSpPr>
          <p:cNvPr id="3" name="Content Placeholder 2"/>
          <p:cNvSpPr>
            <a:spLocks noGrp="1"/>
          </p:cNvSpPr>
          <p:nvPr>
            <p:ph idx="1"/>
          </p:nvPr>
        </p:nvSpPr>
        <p:spPr>
          <a:xfrm>
            <a:off x="455983" y="1599219"/>
            <a:ext cx="8242299" cy="4632471"/>
          </a:xfrm>
        </p:spPr>
        <p:txBody>
          <a:bodyPr/>
          <a:lstStyle/>
          <a:p>
            <a:pPr marL="0" indent="0">
              <a:spcBef>
                <a:spcPct val="50000"/>
              </a:spcBef>
              <a:buNone/>
            </a:pPr>
            <a:r>
              <a:rPr lang="en-US" dirty="0" smtClean="0">
                <a:latin typeface="Times New Roman" charset="0"/>
                <a:cs typeface="Times New Roman" charset="0"/>
              </a:rPr>
              <a:t>Problem solving in electrostatics: electric forces and electric fields</a:t>
            </a:r>
          </a:p>
          <a:p>
            <a:pPr marL="373063" indent="-417513">
              <a:spcBef>
                <a:spcPct val="50000"/>
              </a:spcBef>
              <a:buFontTx/>
              <a:buAutoNum type="arabicPeriod"/>
            </a:pPr>
            <a:r>
              <a:rPr lang="en-US" dirty="0" smtClean="0">
                <a:latin typeface="Times New Roman" charset="0"/>
                <a:cs typeface="Times New Roman" charset="0"/>
              </a:rPr>
              <a:t>Draw a diagram; show all charges, with signs, and   electric fields and forces with directions</a:t>
            </a:r>
          </a:p>
          <a:p>
            <a:pPr marL="373063" indent="-417513">
              <a:spcBef>
                <a:spcPct val="50000"/>
              </a:spcBef>
              <a:buFontTx/>
              <a:buAutoNum type="arabicPeriod"/>
            </a:pPr>
            <a:r>
              <a:rPr lang="en-US" dirty="0" smtClean="0">
                <a:latin typeface="Times New Roman" charset="0"/>
                <a:cs typeface="Times New Roman" charset="0"/>
              </a:rPr>
              <a:t>Calculate forces using Coulomb</a:t>
            </a:r>
            <a:r>
              <a:rPr lang="en-US" altLang="ja-JP" dirty="0" smtClean="0">
                <a:latin typeface="Times New Roman" charset="0"/>
                <a:cs typeface="Times New Roman" charset="0"/>
              </a:rPr>
              <a:t>’</a:t>
            </a:r>
            <a:r>
              <a:rPr lang="en-US" dirty="0" smtClean="0">
                <a:latin typeface="Times New Roman" charset="0"/>
                <a:cs typeface="Times New Roman" charset="0"/>
              </a:rPr>
              <a:t>s law</a:t>
            </a:r>
          </a:p>
          <a:p>
            <a:pPr marL="373063" indent="-417513">
              <a:spcBef>
                <a:spcPct val="50000"/>
              </a:spcBef>
              <a:buFontTx/>
              <a:buAutoNum type="arabicPeriod"/>
            </a:pPr>
            <a:r>
              <a:rPr lang="en-US" dirty="0" smtClean="0">
                <a:latin typeface="Times New Roman" charset="0"/>
                <a:cs typeface="Times New Roman" charset="0"/>
              </a:rPr>
              <a:t>Add forces </a:t>
            </a:r>
            <a:r>
              <a:rPr lang="en-US" dirty="0" err="1" smtClean="0">
                <a:latin typeface="Times New Roman" charset="0"/>
                <a:cs typeface="Times New Roman" charset="0"/>
              </a:rPr>
              <a:t>vectorially</a:t>
            </a:r>
            <a:r>
              <a:rPr lang="en-US" dirty="0" smtClean="0">
                <a:latin typeface="Times New Roman" charset="0"/>
                <a:cs typeface="Times New Roman" charset="0"/>
              </a:rPr>
              <a:t> to get result</a:t>
            </a:r>
            <a:endParaRPr lang="en-US" dirty="0">
              <a:latin typeface="Times New Roman" charset="0"/>
              <a:cs typeface="Times New Roman" charset="0"/>
            </a:endParaRPr>
          </a:p>
        </p:txBody>
      </p:sp>
    </p:spTree>
    <p:extLst>
      <p:ext uri="{BB962C8B-B14F-4D97-AF65-F5344CB8AC3E}">
        <p14:creationId xmlns:p14="http://schemas.microsoft.com/office/powerpoint/2010/main" val="34806155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16-8 Electric Field </a:t>
            </a:r>
            <a:r>
              <a:rPr lang="en-US" dirty="0" smtClean="0">
                <a:latin typeface="Times New Roman" charset="0"/>
                <a:cs typeface="Times New Roman" charset="0"/>
              </a:rPr>
              <a:t>Lines</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smtClean="0"/>
              <a:t>© 2014 Pearson Education, Inc.</a:t>
            </a:r>
            <a:endParaRPr lang="en-US"/>
          </a:p>
        </p:txBody>
      </p:sp>
      <p:sp>
        <p:nvSpPr>
          <p:cNvPr id="3" name="Content Placeholder 2"/>
          <p:cNvSpPr>
            <a:spLocks noGrp="1"/>
          </p:cNvSpPr>
          <p:nvPr>
            <p:ph idx="1"/>
          </p:nvPr>
        </p:nvSpPr>
        <p:spPr>
          <a:xfrm>
            <a:off x="457201" y="1600200"/>
            <a:ext cx="8239124" cy="4525963"/>
          </a:xfrm>
        </p:spPr>
        <p:txBody>
          <a:bodyPr/>
          <a:lstStyle/>
          <a:p>
            <a:pPr marL="0" indent="0">
              <a:spcBef>
                <a:spcPct val="50000"/>
              </a:spcBef>
              <a:buNone/>
            </a:pPr>
            <a:r>
              <a:rPr lang="en-US" dirty="0">
                <a:latin typeface="Times New Roman" charset="0"/>
                <a:cs typeface="Times New Roman" charset="0"/>
              </a:rPr>
              <a:t>The electric field can be represented by field lines. These lines start on a positive charge and end on a negative charge</a:t>
            </a:r>
            <a:r>
              <a:rPr lang="en-US" dirty="0" smtClean="0">
                <a:latin typeface="Times New Roman" charset="0"/>
                <a:cs typeface="Times New Roman" charset="0"/>
              </a:rPr>
              <a:t>.</a:t>
            </a:r>
            <a:endParaRPr lang="en-US" dirty="0">
              <a:latin typeface="Times New Roman" charset="0"/>
              <a:cs typeface="Times New Roman" charset="0"/>
            </a:endParaRPr>
          </a:p>
        </p:txBody>
      </p:sp>
      <p:pic>
        <p:nvPicPr>
          <p:cNvPr id="6" name="Picture 5" descr="16_31_Figure.jpg"/>
          <p:cNvPicPr>
            <a:picLocks noChangeAspect="1"/>
          </p:cNvPicPr>
          <p:nvPr/>
        </p:nvPicPr>
        <p:blipFill rotWithShape="1">
          <a:blip r:embed="rId2">
            <a:extLst>
              <a:ext uri="{28A0092B-C50C-407E-A947-70E740481C1C}">
                <a14:useLocalDpi xmlns:a14="http://schemas.microsoft.com/office/drawing/2010/main" val="0"/>
              </a:ext>
            </a:extLst>
          </a:blip>
          <a:srcRect b="5378"/>
          <a:stretch/>
        </p:blipFill>
        <p:spPr>
          <a:xfrm>
            <a:off x="1844652" y="3209904"/>
            <a:ext cx="5461045" cy="3091569"/>
          </a:xfrm>
          <a:prstGeom prst="rect">
            <a:avLst/>
          </a:prstGeom>
        </p:spPr>
      </p:pic>
    </p:spTree>
    <p:extLst>
      <p:ext uri="{BB962C8B-B14F-4D97-AF65-F5344CB8AC3E}">
        <p14:creationId xmlns:p14="http://schemas.microsoft.com/office/powerpoint/2010/main" val="27954442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charset="0"/>
                <a:cs typeface="Times New Roman" charset="0"/>
              </a:rPr>
              <a:t>16-8 Electric Field </a:t>
            </a:r>
            <a:r>
              <a:rPr lang="en-US" dirty="0" smtClean="0">
                <a:latin typeface="Times New Roman" charset="0"/>
                <a:cs typeface="Times New Roman" charset="0"/>
              </a:rPr>
              <a:t>Lines</a:t>
            </a:r>
            <a:endParaRPr lang="en-US" dirty="0"/>
          </a:p>
        </p:txBody>
      </p:sp>
      <p:sp>
        <p:nvSpPr>
          <p:cNvPr id="3" name="Content Placeholder 2"/>
          <p:cNvSpPr>
            <a:spLocks noGrp="1"/>
          </p:cNvSpPr>
          <p:nvPr>
            <p:ph idx="1"/>
          </p:nvPr>
        </p:nvSpPr>
        <p:spPr>
          <a:xfrm>
            <a:off x="457200" y="1598905"/>
            <a:ext cx="8229600" cy="4999810"/>
          </a:xfrm>
        </p:spPr>
        <p:txBody>
          <a:bodyPr>
            <a:noAutofit/>
          </a:bodyPr>
          <a:lstStyle/>
          <a:p>
            <a:pPr marL="0" indent="0">
              <a:spcBef>
                <a:spcPct val="50000"/>
              </a:spcBef>
              <a:buNone/>
            </a:pPr>
            <a:r>
              <a:rPr lang="en-US" dirty="0">
                <a:latin typeface="Times New Roman" charset="0"/>
                <a:cs typeface="Times New Roman" charset="0"/>
              </a:rPr>
              <a:t>The number of field lines starting (ending) on a positive (negative) charge is proportional to the magnitude </a:t>
            </a:r>
            <a:r>
              <a:rPr lang="en-US" dirty="0" smtClean="0">
                <a:latin typeface="Times New Roman" charset="0"/>
                <a:cs typeface="Times New Roman" charset="0"/>
              </a:rPr>
              <a:t>of</a:t>
            </a:r>
            <a:br>
              <a:rPr lang="en-US" dirty="0" smtClean="0">
                <a:latin typeface="Times New Roman" charset="0"/>
                <a:cs typeface="Times New Roman" charset="0"/>
              </a:rPr>
            </a:br>
            <a:r>
              <a:rPr lang="en-US" dirty="0" smtClean="0">
                <a:latin typeface="Times New Roman" charset="0"/>
                <a:cs typeface="Times New Roman" charset="0"/>
              </a:rPr>
              <a:t>the </a:t>
            </a:r>
            <a:r>
              <a:rPr lang="en-US" dirty="0">
                <a:latin typeface="Times New Roman" charset="0"/>
                <a:cs typeface="Times New Roman" charset="0"/>
              </a:rPr>
              <a:t>charge.</a:t>
            </a:r>
          </a:p>
          <a:p>
            <a:pPr marL="0" indent="0">
              <a:spcBef>
                <a:spcPct val="50000"/>
              </a:spcBef>
              <a:buNone/>
            </a:pPr>
            <a:endParaRPr lang="en-US" dirty="0">
              <a:latin typeface="Times New Roman" charset="0"/>
              <a:cs typeface="Times New Roman" charset="0"/>
            </a:endParaRPr>
          </a:p>
          <a:p>
            <a:pPr marL="0" indent="0">
              <a:spcBef>
                <a:spcPct val="50000"/>
              </a:spcBef>
              <a:buNone/>
            </a:pPr>
            <a:r>
              <a:rPr lang="en-US" dirty="0">
                <a:latin typeface="Times New Roman" charset="0"/>
                <a:cs typeface="Times New Roman" charset="0"/>
              </a:rPr>
              <a:t>The electric field is stronger where the field lines are closer together</a:t>
            </a:r>
            <a:r>
              <a:rPr lang="en-US" dirty="0" smtClean="0">
                <a:latin typeface="Times New Roman" charset="0"/>
                <a:cs typeface="Times New Roman" charset="0"/>
              </a:rPr>
              <a:t>.</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dirty="0" smtClean="0"/>
              <a:t>© 2014 Pearson Education, Inc.</a:t>
            </a:r>
            <a:endParaRPr lang="en-US" dirty="0"/>
          </a:p>
        </p:txBody>
      </p:sp>
    </p:spTree>
    <p:extLst>
      <p:ext uri="{BB962C8B-B14F-4D97-AF65-F5344CB8AC3E}">
        <p14:creationId xmlns:p14="http://schemas.microsoft.com/office/powerpoint/2010/main" val="21078664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charset="0"/>
                <a:cs typeface="Times New Roman" charset="0"/>
              </a:rPr>
              <a:t>16-8 Electric Field </a:t>
            </a:r>
            <a:r>
              <a:rPr lang="en-US" dirty="0" smtClean="0">
                <a:latin typeface="Times New Roman" charset="0"/>
                <a:cs typeface="Times New Roman" charset="0"/>
              </a:rPr>
              <a:t>Lines</a:t>
            </a:r>
            <a:endParaRPr lang="en-US" dirty="0"/>
          </a:p>
        </p:txBody>
      </p:sp>
      <p:sp>
        <p:nvSpPr>
          <p:cNvPr id="3" name="Content Placeholder 2"/>
          <p:cNvSpPr>
            <a:spLocks noGrp="1"/>
          </p:cNvSpPr>
          <p:nvPr>
            <p:ph idx="1"/>
          </p:nvPr>
        </p:nvSpPr>
        <p:spPr>
          <a:xfrm>
            <a:off x="457200" y="1598905"/>
            <a:ext cx="8229600" cy="4999810"/>
          </a:xfrm>
        </p:spPr>
        <p:txBody>
          <a:bodyPr>
            <a:noAutofit/>
          </a:bodyPr>
          <a:lstStyle/>
          <a:p>
            <a:pPr marL="0" indent="0">
              <a:spcBef>
                <a:spcPct val="50000"/>
              </a:spcBef>
              <a:buNone/>
            </a:pPr>
            <a:r>
              <a:rPr lang="en-US" dirty="0">
                <a:latin typeface="Times New Roman" charset="0"/>
                <a:cs typeface="Times New Roman" charset="0"/>
              </a:rPr>
              <a:t>Electric dipole: two equal charges, opposite in sign</a:t>
            </a:r>
            <a:r>
              <a:rPr lang="en-US" dirty="0" smtClean="0">
                <a:latin typeface="Times New Roman" charset="0"/>
                <a:cs typeface="Times New Roman" charset="0"/>
              </a:rPr>
              <a:t>:</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dirty="0" smtClean="0"/>
              <a:t>© 2014 Pearson Education, Inc.</a:t>
            </a:r>
            <a:endParaRPr lang="en-US" dirty="0"/>
          </a:p>
        </p:txBody>
      </p:sp>
      <p:pic>
        <p:nvPicPr>
          <p:cNvPr id="5" name="Picture 4" descr="16_32_FigureA.jpg"/>
          <p:cNvPicPr>
            <a:picLocks noChangeAspect="1"/>
          </p:cNvPicPr>
          <p:nvPr/>
        </p:nvPicPr>
        <p:blipFill rotWithShape="1">
          <a:blip r:embed="rId2">
            <a:extLst>
              <a:ext uri="{28A0092B-C50C-407E-A947-70E740481C1C}">
                <a14:useLocalDpi xmlns:a14="http://schemas.microsoft.com/office/drawing/2010/main" val="0"/>
              </a:ext>
            </a:extLst>
          </a:blip>
          <a:srcRect b="4720"/>
          <a:stretch/>
        </p:blipFill>
        <p:spPr>
          <a:xfrm>
            <a:off x="2312150" y="2400016"/>
            <a:ext cx="4526050" cy="3880523"/>
          </a:xfrm>
          <a:prstGeom prst="rect">
            <a:avLst/>
          </a:prstGeom>
        </p:spPr>
      </p:pic>
    </p:spTree>
    <p:extLst>
      <p:ext uri="{BB962C8B-B14F-4D97-AF65-F5344CB8AC3E}">
        <p14:creationId xmlns:p14="http://schemas.microsoft.com/office/powerpoint/2010/main" val="9511139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charset="0"/>
                <a:cs typeface="Times New Roman" charset="0"/>
              </a:rPr>
              <a:t>16-8 Electric Field </a:t>
            </a:r>
            <a:r>
              <a:rPr lang="en-US" dirty="0" smtClean="0">
                <a:latin typeface="Times New Roman" charset="0"/>
                <a:cs typeface="Times New Roman" charset="0"/>
              </a:rPr>
              <a:t>Lines</a:t>
            </a:r>
            <a:endParaRPr lang="en-US" dirty="0"/>
          </a:p>
        </p:txBody>
      </p:sp>
      <p:sp>
        <p:nvSpPr>
          <p:cNvPr id="3" name="Content Placeholder 2"/>
          <p:cNvSpPr>
            <a:spLocks noGrp="1"/>
          </p:cNvSpPr>
          <p:nvPr>
            <p:ph idx="1"/>
          </p:nvPr>
        </p:nvSpPr>
        <p:spPr>
          <a:xfrm>
            <a:off x="3719356" y="1598905"/>
            <a:ext cx="4967443" cy="4999810"/>
          </a:xfrm>
        </p:spPr>
        <p:txBody>
          <a:bodyPr>
            <a:noAutofit/>
          </a:bodyPr>
          <a:lstStyle/>
          <a:p>
            <a:pPr marL="0" indent="0">
              <a:spcBef>
                <a:spcPct val="50000"/>
              </a:spcBef>
              <a:buNone/>
            </a:pPr>
            <a:r>
              <a:rPr lang="en-US" dirty="0">
                <a:latin typeface="Times New Roman" charset="0"/>
                <a:cs typeface="Times New Roman" charset="0"/>
              </a:rPr>
              <a:t>The electric field between two closely spaced, oppositely charged parallel plates is constant</a:t>
            </a:r>
            <a:r>
              <a:rPr lang="en-US" dirty="0" smtClean="0">
                <a:latin typeface="Times New Roman" charset="0"/>
                <a:cs typeface="Times New Roman" charset="0"/>
              </a:rPr>
              <a:t>.</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dirty="0" smtClean="0"/>
              <a:t>© 2014 Pearson Education, Inc.</a:t>
            </a:r>
            <a:endParaRPr lang="en-US" dirty="0"/>
          </a:p>
        </p:txBody>
      </p:sp>
      <p:pic>
        <p:nvPicPr>
          <p:cNvPr id="6" name="Picture 5" descr="16_32_FigureD.jpg"/>
          <p:cNvPicPr>
            <a:picLocks noChangeAspect="1"/>
          </p:cNvPicPr>
          <p:nvPr/>
        </p:nvPicPr>
        <p:blipFill rotWithShape="1">
          <a:blip r:embed="rId2">
            <a:extLst>
              <a:ext uri="{28A0092B-C50C-407E-A947-70E740481C1C}">
                <a14:useLocalDpi xmlns:a14="http://schemas.microsoft.com/office/drawing/2010/main" val="0"/>
              </a:ext>
            </a:extLst>
          </a:blip>
          <a:srcRect b="3972"/>
          <a:stretch/>
        </p:blipFill>
        <p:spPr>
          <a:xfrm>
            <a:off x="1150495" y="1720951"/>
            <a:ext cx="1857089" cy="4640762"/>
          </a:xfrm>
          <a:prstGeom prst="rect">
            <a:avLst/>
          </a:prstGeom>
        </p:spPr>
      </p:pic>
    </p:spTree>
    <p:extLst>
      <p:ext uri="{BB962C8B-B14F-4D97-AF65-F5344CB8AC3E}">
        <p14:creationId xmlns:p14="http://schemas.microsoft.com/office/powerpoint/2010/main" val="1524509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charset="0"/>
                <a:cs typeface="Times New Roman" charset="0"/>
              </a:rPr>
              <a:t>16-8 Electric Field </a:t>
            </a:r>
            <a:r>
              <a:rPr lang="en-US" dirty="0" smtClean="0">
                <a:latin typeface="Times New Roman" charset="0"/>
                <a:cs typeface="Times New Roman" charset="0"/>
              </a:rPr>
              <a:t>Lines</a:t>
            </a:r>
            <a:endParaRPr lang="en-US" dirty="0"/>
          </a:p>
        </p:txBody>
      </p:sp>
      <p:sp>
        <p:nvSpPr>
          <p:cNvPr id="3" name="Content Placeholder 2"/>
          <p:cNvSpPr>
            <a:spLocks noGrp="1"/>
          </p:cNvSpPr>
          <p:nvPr>
            <p:ph idx="1"/>
          </p:nvPr>
        </p:nvSpPr>
        <p:spPr>
          <a:xfrm>
            <a:off x="449264" y="1598905"/>
            <a:ext cx="8237536" cy="4999810"/>
          </a:xfrm>
        </p:spPr>
        <p:txBody>
          <a:bodyPr>
            <a:noAutofit/>
          </a:bodyPr>
          <a:lstStyle/>
          <a:p>
            <a:pPr marL="0" indent="0">
              <a:spcBef>
                <a:spcPct val="50000"/>
              </a:spcBef>
              <a:buNone/>
            </a:pPr>
            <a:r>
              <a:rPr lang="en-US" dirty="0">
                <a:latin typeface="Times New Roman" charset="0"/>
                <a:cs typeface="Times New Roman" charset="0"/>
              </a:rPr>
              <a:t>Summary of field lines:</a:t>
            </a:r>
          </a:p>
          <a:p>
            <a:pPr marL="450850" indent="-444500">
              <a:spcBef>
                <a:spcPct val="50000"/>
              </a:spcBef>
              <a:buFontTx/>
              <a:buAutoNum type="arabicPeriod"/>
            </a:pPr>
            <a:r>
              <a:rPr lang="en-US" dirty="0" smtClean="0">
                <a:latin typeface="Times New Roman" charset="0"/>
                <a:cs typeface="Times New Roman" charset="0"/>
              </a:rPr>
              <a:t>Field </a:t>
            </a:r>
            <a:r>
              <a:rPr lang="en-US" dirty="0">
                <a:latin typeface="Times New Roman" charset="0"/>
                <a:cs typeface="Times New Roman" charset="0"/>
              </a:rPr>
              <a:t>lines indicate the direction of the field; the field is tangent to the line.</a:t>
            </a:r>
          </a:p>
          <a:p>
            <a:pPr marL="450850" indent="-444500">
              <a:spcBef>
                <a:spcPct val="50000"/>
              </a:spcBef>
              <a:buFontTx/>
              <a:buAutoNum type="arabicPeriod"/>
            </a:pPr>
            <a:r>
              <a:rPr lang="en-US" dirty="0" smtClean="0">
                <a:latin typeface="Times New Roman" charset="0"/>
                <a:cs typeface="Times New Roman" charset="0"/>
              </a:rPr>
              <a:t>The </a:t>
            </a:r>
            <a:r>
              <a:rPr lang="en-US" dirty="0">
                <a:latin typeface="Times New Roman" charset="0"/>
                <a:cs typeface="Times New Roman" charset="0"/>
              </a:rPr>
              <a:t>magnitude of the field is proportional to the density of the lines.</a:t>
            </a:r>
          </a:p>
          <a:p>
            <a:pPr marL="450850" indent="-444500">
              <a:spcBef>
                <a:spcPct val="50000"/>
              </a:spcBef>
              <a:buFontTx/>
              <a:buAutoNum type="arabicPeriod"/>
            </a:pPr>
            <a:r>
              <a:rPr lang="en-US" dirty="0" smtClean="0">
                <a:latin typeface="Times New Roman" charset="0"/>
                <a:cs typeface="Times New Roman" charset="0"/>
              </a:rPr>
              <a:t>Field </a:t>
            </a:r>
            <a:r>
              <a:rPr lang="en-US" dirty="0">
                <a:latin typeface="Times New Roman" charset="0"/>
                <a:cs typeface="Times New Roman" charset="0"/>
              </a:rPr>
              <a:t>lines start on positive charges and end on negative charges; the number is proportional to the magnitude of the charge</a:t>
            </a:r>
            <a:r>
              <a:rPr lang="en-US" dirty="0" smtClean="0">
                <a:latin typeface="Times New Roman" charset="0"/>
                <a:cs typeface="Times New Roman" charset="0"/>
              </a:rPr>
              <a:t>.</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dirty="0" smtClean="0"/>
              <a:t>© 2014 Pearson Education, Inc.</a:t>
            </a:r>
            <a:endParaRPr lang="en-US" dirty="0"/>
          </a:p>
        </p:txBody>
      </p:sp>
    </p:spTree>
    <p:extLst>
      <p:ext uri="{BB962C8B-B14F-4D97-AF65-F5344CB8AC3E}">
        <p14:creationId xmlns:p14="http://schemas.microsoft.com/office/powerpoint/2010/main" val="12501289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6_34_Figure.jpg"/>
          <p:cNvPicPr>
            <a:picLocks noChangeAspect="1"/>
          </p:cNvPicPr>
          <p:nvPr/>
        </p:nvPicPr>
        <p:blipFill rotWithShape="1">
          <a:blip r:embed="rId2">
            <a:extLst>
              <a:ext uri="{28A0092B-C50C-407E-A947-70E740481C1C}">
                <a14:useLocalDpi xmlns:a14="http://schemas.microsoft.com/office/drawing/2010/main" val="0"/>
              </a:ext>
            </a:extLst>
          </a:blip>
          <a:srcRect b="3943"/>
          <a:stretch/>
        </p:blipFill>
        <p:spPr>
          <a:xfrm>
            <a:off x="449263" y="2622914"/>
            <a:ext cx="4218432" cy="3853020"/>
          </a:xfrm>
          <a:prstGeom prst="rect">
            <a:avLst/>
          </a:prstGeom>
        </p:spPr>
      </p:pic>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16-9 Electric Fields and </a:t>
            </a:r>
            <a:r>
              <a:rPr lang="en-US" dirty="0" smtClean="0">
                <a:latin typeface="Times New Roman" charset="0"/>
                <a:cs typeface="Times New Roman" charset="0"/>
              </a:rPr>
              <a:t>Conductors</a:t>
            </a:r>
            <a:endParaRPr lang="en-US" dirty="0">
              <a:latin typeface="Times New Roman" charset="0"/>
              <a:cs typeface="Times New Roman" charset="0"/>
            </a:endParaRPr>
          </a:p>
        </p:txBody>
      </p:sp>
      <p:sp>
        <p:nvSpPr>
          <p:cNvPr id="3" name="Content Placeholder 2"/>
          <p:cNvSpPr>
            <a:spLocks noGrp="1"/>
          </p:cNvSpPr>
          <p:nvPr>
            <p:ph idx="1"/>
          </p:nvPr>
        </p:nvSpPr>
        <p:spPr>
          <a:xfrm>
            <a:off x="449264" y="1598905"/>
            <a:ext cx="8237536" cy="4999810"/>
          </a:xfrm>
        </p:spPr>
        <p:txBody>
          <a:bodyPr>
            <a:noAutofit/>
          </a:bodyPr>
          <a:lstStyle/>
          <a:p>
            <a:pPr marL="0" indent="0">
              <a:spcBef>
                <a:spcPct val="50000"/>
              </a:spcBef>
              <a:buNone/>
            </a:pPr>
            <a:r>
              <a:rPr lang="en-US" dirty="0">
                <a:latin typeface="Times New Roman" charset="0"/>
                <a:cs typeface="Times New Roman" charset="0"/>
              </a:rPr>
              <a:t>The static electric field inside a conductor is </a:t>
            </a:r>
            <a:r>
              <a:rPr lang="en-US" dirty="0" smtClean="0">
                <a:latin typeface="Times New Roman" charset="0"/>
                <a:cs typeface="Times New Roman" charset="0"/>
              </a:rPr>
              <a:t>zero—if </a:t>
            </a:r>
            <a:r>
              <a:rPr lang="en-US" dirty="0">
                <a:latin typeface="Times New Roman" charset="0"/>
                <a:cs typeface="Times New Roman" charset="0"/>
              </a:rPr>
              <a:t>it were not, the charges would move.</a:t>
            </a:r>
          </a:p>
          <a:p>
            <a:pPr marL="0" indent="0">
              <a:spcBef>
                <a:spcPct val="50000"/>
              </a:spcBef>
              <a:buNone/>
            </a:pPr>
            <a:endParaRPr lang="en-US" dirty="0">
              <a:latin typeface="Times New Roman" charset="0"/>
              <a:cs typeface="Times New Roman" charset="0"/>
            </a:endParaRPr>
          </a:p>
          <a:p>
            <a:pPr marL="0" indent="0">
              <a:spcBef>
                <a:spcPct val="50000"/>
              </a:spcBef>
              <a:buNone/>
            </a:pPr>
            <a:endParaRPr lang="en-US" dirty="0">
              <a:latin typeface="Times New Roman" charset="0"/>
              <a:cs typeface="Times New Roman" charset="0"/>
            </a:endParaRPr>
          </a:p>
          <a:p>
            <a:pPr marL="0" indent="0">
              <a:spcBef>
                <a:spcPct val="50000"/>
              </a:spcBef>
              <a:buNone/>
            </a:pPr>
            <a:endParaRPr lang="en-US" dirty="0" smtClean="0">
              <a:latin typeface="Times New Roman" charset="0"/>
              <a:cs typeface="Times New Roman" charset="0"/>
            </a:endParaRPr>
          </a:p>
          <a:p>
            <a:pPr marL="0" indent="0">
              <a:spcBef>
                <a:spcPct val="50000"/>
              </a:spcBef>
              <a:buNone/>
            </a:pPr>
            <a:endParaRPr lang="en-US" dirty="0">
              <a:latin typeface="Times New Roman" charset="0"/>
              <a:cs typeface="Times New Roman" charset="0"/>
            </a:endParaRPr>
          </a:p>
          <a:p>
            <a:pPr marL="0" indent="0">
              <a:spcBef>
                <a:spcPct val="50000"/>
              </a:spcBef>
              <a:buNone/>
              <a:tabLst>
                <a:tab pos="4346575" algn="l"/>
              </a:tabLst>
            </a:pPr>
            <a:r>
              <a:rPr lang="en-US" dirty="0" smtClean="0">
                <a:latin typeface="Times New Roman" charset="0"/>
                <a:cs typeface="Times New Roman" charset="0"/>
              </a:rPr>
              <a:t>	The </a:t>
            </a:r>
            <a:r>
              <a:rPr lang="en-US" dirty="0">
                <a:latin typeface="Times New Roman" charset="0"/>
                <a:cs typeface="Times New Roman" charset="0"/>
              </a:rPr>
              <a:t>net charge on a </a:t>
            </a:r>
            <a:r>
              <a:rPr lang="en-US" dirty="0" smtClean="0">
                <a:latin typeface="Times New Roman" charset="0"/>
                <a:cs typeface="Times New Roman" charset="0"/>
              </a:rPr>
              <a:t>	conductor </a:t>
            </a:r>
            <a:r>
              <a:rPr lang="en-US" dirty="0">
                <a:latin typeface="Times New Roman" charset="0"/>
                <a:cs typeface="Times New Roman" charset="0"/>
              </a:rPr>
              <a:t>is on its </a:t>
            </a:r>
            <a:r>
              <a:rPr lang="en-US" dirty="0" smtClean="0">
                <a:latin typeface="Times New Roman" charset="0"/>
                <a:cs typeface="Times New Roman" charset="0"/>
              </a:rPr>
              <a:t>	surface.</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dirty="0" smtClean="0"/>
              <a:t>© 2014 Pearson Education, Inc.</a:t>
            </a:r>
            <a:endParaRPr lang="en-US" dirty="0"/>
          </a:p>
        </p:txBody>
      </p:sp>
    </p:spTree>
    <p:extLst>
      <p:ext uri="{BB962C8B-B14F-4D97-AF65-F5344CB8AC3E}">
        <p14:creationId xmlns:p14="http://schemas.microsoft.com/office/powerpoint/2010/main" val="38302136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264" y="1598905"/>
            <a:ext cx="8237536" cy="4999810"/>
          </a:xfrm>
        </p:spPr>
        <p:txBody>
          <a:bodyPr>
            <a:noAutofit/>
          </a:bodyPr>
          <a:lstStyle/>
          <a:p>
            <a:pPr marL="0" indent="0">
              <a:spcBef>
                <a:spcPct val="50000"/>
              </a:spcBef>
              <a:buNone/>
            </a:pPr>
            <a:r>
              <a:rPr lang="en-US" dirty="0">
                <a:latin typeface="Times New Roman" charset="0"/>
                <a:cs typeface="Times New Roman" charset="0"/>
              </a:rPr>
              <a:t>The electric field is perpendicular to the surface of a </a:t>
            </a:r>
            <a:r>
              <a:rPr lang="en-US" dirty="0" smtClean="0">
                <a:latin typeface="Times New Roman" charset="0"/>
                <a:cs typeface="Times New Roman" charset="0"/>
              </a:rPr>
              <a:t>conductor—again</a:t>
            </a:r>
            <a:r>
              <a:rPr lang="en-US" dirty="0">
                <a:latin typeface="Times New Roman" charset="0"/>
                <a:cs typeface="Times New Roman" charset="0"/>
              </a:rPr>
              <a:t>, if it were not, charges would move.</a:t>
            </a:r>
          </a:p>
        </p:txBody>
      </p:sp>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16-9 Electric Fields and </a:t>
            </a:r>
            <a:r>
              <a:rPr lang="en-US" dirty="0" smtClean="0">
                <a:latin typeface="Times New Roman" charset="0"/>
                <a:cs typeface="Times New Roman" charset="0"/>
              </a:rPr>
              <a:t>Conductors</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dirty="0" smtClean="0"/>
              <a:t>© 2014 Pearson Education, Inc.</a:t>
            </a:r>
            <a:endParaRPr lang="en-US" dirty="0"/>
          </a:p>
        </p:txBody>
      </p:sp>
      <p:pic>
        <p:nvPicPr>
          <p:cNvPr id="6" name="Picture 5" descr="16_35_Figure.jpg"/>
          <p:cNvPicPr>
            <a:picLocks noChangeAspect="1"/>
          </p:cNvPicPr>
          <p:nvPr/>
        </p:nvPicPr>
        <p:blipFill rotWithShape="1">
          <a:blip r:embed="rId2">
            <a:extLst>
              <a:ext uri="{28A0092B-C50C-407E-A947-70E740481C1C}">
                <a14:useLocalDpi xmlns:a14="http://schemas.microsoft.com/office/drawing/2010/main" val="0"/>
              </a:ext>
            </a:extLst>
          </a:blip>
          <a:srcRect b="5394"/>
          <a:stretch/>
        </p:blipFill>
        <p:spPr>
          <a:xfrm>
            <a:off x="1888819" y="2772516"/>
            <a:ext cx="5372712" cy="3570830"/>
          </a:xfrm>
          <a:prstGeom prst="rect">
            <a:avLst/>
          </a:prstGeom>
        </p:spPr>
      </p:pic>
    </p:spTree>
    <p:extLst>
      <p:ext uri="{BB962C8B-B14F-4D97-AF65-F5344CB8AC3E}">
        <p14:creationId xmlns:p14="http://schemas.microsoft.com/office/powerpoint/2010/main" val="17822987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264" y="1598905"/>
            <a:ext cx="4125911" cy="4999810"/>
          </a:xfrm>
        </p:spPr>
        <p:txBody>
          <a:bodyPr>
            <a:noAutofit/>
          </a:bodyPr>
          <a:lstStyle/>
          <a:p>
            <a:pPr marL="0" indent="0">
              <a:spcBef>
                <a:spcPct val="50000"/>
              </a:spcBef>
              <a:buNone/>
            </a:pPr>
            <a:r>
              <a:rPr lang="en-US" dirty="0">
                <a:latin typeface="Times New Roman" charset="0"/>
                <a:cs typeface="Times New Roman" charset="0"/>
              </a:rPr>
              <a:t>Molecular biology is the study of the structure and functioning of the living cell at the molecular level.</a:t>
            </a:r>
          </a:p>
          <a:p>
            <a:pPr marL="0" indent="0">
              <a:spcBef>
                <a:spcPct val="50000"/>
              </a:spcBef>
              <a:buNone/>
            </a:pPr>
            <a:r>
              <a:rPr lang="en-US" dirty="0">
                <a:latin typeface="Times New Roman" charset="0"/>
                <a:cs typeface="Times New Roman" charset="0"/>
              </a:rPr>
              <a:t>The DNA molecule is a double helix</a:t>
            </a:r>
            <a:r>
              <a:rPr lang="en-US" dirty="0" smtClean="0">
                <a:latin typeface="Times New Roman" charset="0"/>
                <a:cs typeface="Times New Roman" charset="0"/>
              </a:rPr>
              <a:t>:</a:t>
            </a:r>
            <a:endParaRPr lang="en-US" dirty="0">
              <a:latin typeface="Times New Roman" charset="0"/>
              <a:cs typeface="Times New Roman" charset="0"/>
            </a:endParaRPr>
          </a:p>
        </p:txBody>
      </p:sp>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16-10 Electric Forces in Molecular Biology: DNA Structure and </a:t>
            </a:r>
            <a:r>
              <a:rPr lang="en-US" dirty="0" smtClean="0">
                <a:latin typeface="Times New Roman" charset="0"/>
                <a:cs typeface="Times New Roman" charset="0"/>
              </a:rPr>
              <a:t>Replication</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dirty="0" smtClean="0"/>
              <a:t>© 2014 Pearson Education, Inc.</a:t>
            </a:r>
            <a:endParaRPr lang="en-US" dirty="0"/>
          </a:p>
        </p:txBody>
      </p:sp>
      <p:pic>
        <p:nvPicPr>
          <p:cNvPr id="5" name="Picture 4" descr="16_39_FigureA.jpg"/>
          <p:cNvPicPr>
            <a:picLocks noChangeAspect="1"/>
          </p:cNvPicPr>
          <p:nvPr/>
        </p:nvPicPr>
        <p:blipFill rotWithShape="1">
          <a:blip r:embed="rId2">
            <a:extLst>
              <a:ext uri="{28A0092B-C50C-407E-A947-70E740481C1C}">
                <a14:useLocalDpi xmlns:a14="http://schemas.microsoft.com/office/drawing/2010/main" val="0"/>
              </a:ext>
            </a:extLst>
          </a:blip>
          <a:srcRect b="5321"/>
          <a:stretch/>
        </p:blipFill>
        <p:spPr>
          <a:xfrm>
            <a:off x="5288539" y="1820400"/>
            <a:ext cx="2233912" cy="4205570"/>
          </a:xfrm>
          <a:prstGeom prst="rect">
            <a:avLst/>
          </a:prstGeom>
        </p:spPr>
      </p:pic>
    </p:spTree>
    <p:extLst>
      <p:ext uri="{BB962C8B-B14F-4D97-AF65-F5344CB8AC3E}">
        <p14:creationId xmlns:p14="http://schemas.microsoft.com/office/powerpoint/2010/main" val="39271997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264" y="1598905"/>
            <a:ext cx="4125911" cy="4999810"/>
          </a:xfrm>
        </p:spPr>
        <p:txBody>
          <a:bodyPr>
            <a:noAutofit/>
          </a:bodyPr>
          <a:lstStyle/>
          <a:p>
            <a:pPr marL="0" indent="0">
              <a:spcBef>
                <a:spcPct val="50000"/>
              </a:spcBef>
              <a:buNone/>
            </a:pPr>
            <a:r>
              <a:rPr lang="en-US" dirty="0">
                <a:latin typeface="Times New Roman" charset="0"/>
                <a:cs typeface="Times New Roman" charset="0"/>
              </a:rPr>
              <a:t>The A-T and G-C nucleotide bases attract each other through electrostatic forces</a:t>
            </a:r>
            <a:r>
              <a:rPr lang="en-US" dirty="0" smtClean="0">
                <a:latin typeface="Times New Roman" charset="0"/>
                <a:cs typeface="Times New Roman" charset="0"/>
              </a:rPr>
              <a:t>.</a:t>
            </a:r>
            <a:endParaRPr lang="en-US" dirty="0">
              <a:latin typeface="Times New Roman" charset="0"/>
              <a:cs typeface="Times New Roman" charset="0"/>
            </a:endParaRPr>
          </a:p>
        </p:txBody>
      </p:sp>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16-10 Electric Forces in Molecular Biology: DNA Structure and </a:t>
            </a:r>
            <a:r>
              <a:rPr lang="en-US" dirty="0" smtClean="0">
                <a:latin typeface="Times New Roman" charset="0"/>
                <a:cs typeface="Times New Roman" charset="0"/>
              </a:rPr>
              <a:t>Replication</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dirty="0" smtClean="0"/>
              <a:t>© 2014 Pearson Education, Inc.</a:t>
            </a:r>
            <a:endParaRPr lang="en-US" dirty="0"/>
          </a:p>
        </p:txBody>
      </p:sp>
      <p:pic>
        <p:nvPicPr>
          <p:cNvPr id="6" name="Picture 5" descr="16_39_FigureB.jpg"/>
          <p:cNvPicPr>
            <a:picLocks noChangeAspect="1"/>
          </p:cNvPicPr>
          <p:nvPr/>
        </p:nvPicPr>
        <p:blipFill rotWithShape="1">
          <a:blip r:embed="rId2">
            <a:extLst>
              <a:ext uri="{28A0092B-C50C-407E-A947-70E740481C1C}">
                <a14:useLocalDpi xmlns:a14="http://schemas.microsoft.com/office/drawing/2010/main" val="0"/>
              </a:ext>
            </a:extLst>
          </a:blip>
          <a:srcRect b="2485"/>
          <a:stretch/>
        </p:blipFill>
        <p:spPr>
          <a:xfrm>
            <a:off x="4610101" y="1315465"/>
            <a:ext cx="3676468" cy="5385167"/>
          </a:xfrm>
          <a:prstGeom prst="rect">
            <a:avLst/>
          </a:prstGeom>
        </p:spPr>
      </p:pic>
    </p:spTree>
    <p:extLst>
      <p:ext uri="{BB962C8B-B14F-4D97-AF65-F5344CB8AC3E}">
        <p14:creationId xmlns:p14="http://schemas.microsoft.com/office/powerpoint/2010/main" val="675708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 of Chapter 16</a:t>
            </a:r>
            <a:endParaRPr lang="en-US" dirty="0"/>
          </a:p>
        </p:txBody>
      </p:sp>
      <p:sp>
        <p:nvSpPr>
          <p:cNvPr id="3" name="Content Placeholder 2"/>
          <p:cNvSpPr>
            <a:spLocks noGrp="1"/>
          </p:cNvSpPr>
          <p:nvPr>
            <p:ph idx="1"/>
          </p:nvPr>
        </p:nvSpPr>
        <p:spPr>
          <a:xfrm>
            <a:off x="457200" y="1598604"/>
            <a:ext cx="8229600" cy="5320365"/>
          </a:xfrm>
        </p:spPr>
        <p:txBody>
          <a:bodyPr/>
          <a:lstStyle/>
          <a:p>
            <a:pPr>
              <a:spcBef>
                <a:spcPct val="50000"/>
              </a:spcBef>
              <a:buFontTx/>
              <a:buChar char="•"/>
            </a:pPr>
            <a:r>
              <a:rPr lang="en-US" dirty="0">
                <a:latin typeface="Times New Roman" charset="0"/>
                <a:cs typeface="Times New Roman" charset="0"/>
              </a:rPr>
              <a:t>Electric Field Lines</a:t>
            </a:r>
          </a:p>
          <a:p>
            <a:pPr>
              <a:spcBef>
                <a:spcPct val="50000"/>
              </a:spcBef>
              <a:buFontTx/>
              <a:buChar char="•"/>
            </a:pPr>
            <a:r>
              <a:rPr lang="en-US" dirty="0" smtClean="0">
                <a:latin typeface="Times New Roman" charset="0"/>
                <a:cs typeface="Times New Roman" charset="0"/>
              </a:rPr>
              <a:t>Electric </a:t>
            </a:r>
            <a:r>
              <a:rPr lang="en-US" dirty="0">
                <a:latin typeface="Times New Roman" charset="0"/>
                <a:cs typeface="Times New Roman" charset="0"/>
              </a:rPr>
              <a:t>Fields and Conductors</a:t>
            </a:r>
          </a:p>
          <a:p>
            <a:pPr marL="346075" indent="-346075">
              <a:spcBef>
                <a:spcPct val="50000"/>
              </a:spcBef>
              <a:buFontTx/>
              <a:buChar char="•"/>
            </a:pPr>
            <a:r>
              <a:rPr lang="en-US" dirty="0" smtClean="0">
                <a:latin typeface="Times New Roman" charset="0"/>
                <a:cs typeface="Times New Roman" charset="0"/>
              </a:rPr>
              <a:t>Electric </a:t>
            </a:r>
            <a:r>
              <a:rPr lang="en-US" dirty="0">
                <a:latin typeface="Times New Roman" charset="0"/>
                <a:cs typeface="Times New Roman" charset="0"/>
              </a:rPr>
              <a:t>Forces in Molecular Biology: DNA Structure and Replication</a:t>
            </a:r>
          </a:p>
          <a:p>
            <a:pPr marL="346075" indent="-346075">
              <a:spcBef>
                <a:spcPct val="50000"/>
              </a:spcBef>
              <a:buFontTx/>
              <a:buChar char="•"/>
            </a:pPr>
            <a:r>
              <a:rPr lang="en-US" dirty="0" smtClean="0">
                <a:latin typeface="Times New Roman" charset="0"/>
                <a:cs typeface="Times New Roman" charset="0"/>
              </a:rPr>
              <a:t>Photocopy </a:t>
            </a:r>
            <a:r>
              <a:rPr lang="en-US" dirty="0">
                <a:latin typeface="Times New Roman" charset="0"/>
                <a:cs typeface="Times New Roman" charset="0"/>
              </a:rPr>
              <a:t>Machines and Computer Printers Use Electrostatics </a:t>
            </a:r>
          </a:p>
          <a:p>
            <a:pPr>
              <a:spcBef>
                <a:spcPct val="50000"/>
              </a:spcBef>
              <a:buFontTx/>
              <a:buChar char="•"/>
            </a:pPr>
            <a:r>
              <a:rPr lang="en-US" dirty="0" smtClean="0">
                <a:latin typeface="Times New Roman" charset="0"/>
                <a:cs typeface="Times New Roman" charset="0"/>
              </a:rPr>
              <a:t>Gauss</a:t>
            </a:r>
            <a:r>
              <a:rPr lang="en-US" altLang="ja-JP" dirty="0" smtClean="0">
                <a:latin typeface="Times New Roman" charset="0"/>
                <a:cs typeface="Times New Roman" charset="0"/>
              </a:rPr>
              <a:t>’</a:t>
            </a:r>
            <a:r>
              <a:rPr lang="en-US" dirty="0" smtClean="0">
                <a:latin typeface="Times New Roman" charset="0"/>
                <a:cs typeface="Times New Roman" charset="0"/>
              </a:rPr>
              <a:t>s </a:t>
            </a:r>
            <a:r>
              <a:rPr lang="en-US" dirty="0">
                <a:latin typeface="Times New Roman" charset="0"/>
                <a:cs typeface="Times New Roman" charset="0"/>
              </a:rPr>
              <a:t>Law</a:t>
            </a:r>
          </a:p>
        </p:txBody>
      </p:sp>
      <p:sp>
        <p:nvSpPr>
          <p:cNvPr id="4" name="Date Placeholder 3"/>
          <p:cNvSpPr>
            <a:spLocks noGrp="1"/>
          </p:cNvSpPr>
          <p:nvPr>
            <p:ph type="dt" sz="half" idx="10"/>
          </p:nvPr>
        </p:nvSpPr>
        <p:spPr/>
        <p:txBody>
          <a:bodyPr/>
          <a:lstStyle/>
          <a:p>
            <a:r>
              <a:rPr lang="en-US" smtClean="0"/>
              <a:t>© 2014 Pearson Education, Inc.</a:t>
            </a:r>
            <a:endParaRPr lang="en-US"/>
          </a:p>
        </p:txBody>
      </p:sp>
    </p:spTree>
    <p:extLst>
      <p:ext uri="{BB962C8B-B14F-4D97-AF65-F5344CB8AC3E}">
        <p14:creationId xmlns:p14="http://schemas.microsoft.com/office/powerpoint/2010/main" val="7189871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264" y="1598905"/>
            <a:ext cx="8542336" cy="4999810"/>
          </a:xfrm>
        </p:spPr>
        <p:txBody>
          <a:bodyPr>
            <a:noAutofit/>
          </a:bodyPr>
          <a:lstStyle/>
          <a:p>
            <a:pPr marL="0" indent="0">
              <a:spcBef>
                <a:spcPct val="50000"/>
              </a:spcBef>
              <a:buNone/>
            </a:pPr>
            <a:r>
              <a:rPr lang="en-US" dirty="0">
                <a:latin typeface="Times New Roman" charset="0"/>
                <a:cs typeface="Times New Roman" charset="0"/>
              </a:rPr>
              <a:t>Replication: DNA is in a </a:t>
            </a:r>
            <a:r>
              <a:rPr lang="en-US" altLang="ja-JP" dirty="0" smtClean="0">
                <a:latin typeface="Times New Roman" charset="0"/>
                <a:cs typeface="Times New Roman" charset="0"/>
              </a:rPr>
              <a:t>“</a:t>
            </a:r>
            <a:r>
              <a:rPr lang="en-US" dirty="0" smtClean="0">
                <a:latin typeface="Times New Roman" charset="0"/>
                <a:cs typeface="Times New Roman" charset="0"/>
              </a:rPr>
              <a:t>soup</a:t>
            </a:r>
            <a:r>
              <a:rPr lang="en-US" altLang="ja-JP" dirty="0" smtClean="0">
                <a:latin typeface="Times New Roman" charset="0"/>
                <a:cs typeface="Times New Roman" charset="0"/>
              </a:rPr>
              <a:t>”</a:t>
            </a:r>
            <a:r>
              <a:rPr lang="en-US" dirty="0" smtClean="0">
                <a:latin typeface="Times New Roman" charset="0"/>
                <a:cs typeface="Times New Roman" charset="0"/>
              </a:rPr>
              <a:t> </a:t>
            </a:r>
            <a:r>
              <a:rPr lang="en-US" dirty="0">
                <a:latin typeface="Times New Roman" charset="0"/>
                <a:cs typeface="Times New Roman" charset="0"/>
              </a:rPr>
              <a:t>of A, C, G, and T in the cell. During random collisions, A and T will be attracted to each other, </a:t>
            </a:r>
            <a:r>
              <a:rPr lang="en-US" dirty="0" smtClean="0">
                <a:latin typeface="Times New Roman" charset="0"/>
                <a:cs typeface="Times New Roman" charset="0"/>
              </a:rPr>
              <a:t>as </a:t>
            </a:r>
            <a:r>
              <a:rPr lang="en-US" dirty="0" smtClean="0">
                <a:latin typeface="Times New Roman" charset="0"/>
                <a:cs typeface="Times New Roman" charset="0"/>
              </a:rPr>
              <a:t>will G </a:t>
            </a:r>
            <a:r>
              <a:rPr lang="en-US" dirty="0">
                <a:latin typeface="Times New Roman" charset="0"/>
                <a:cs typeface="Times New Roman" charset="0"/>
              </a:rPr>
              <a:t>and C</a:t>
            </a:r>
            <a:r>
              <a:rPr lang="en-US" dirty="0" smtClean="0">
                <a:latin typeface="Times New Roman" charset="0"/>
                <a:cs typeface="Times New Roman" charset="0"/>
              </a:rPr>
              <a:t>; </a:t>
            </a:r>
            <a:r>
              <a:rPr lang="en-US" dirty="0" smtClean="0">
                <a:latin typeface="Times New Roman" charset="0"/>
                <a:cs typeface="Times New Roman" charset="0"/>
              </a:rPr>
              <a:t>other combinations will not</a:t>
            </a:r>
            <a:r>
              <a:rPr lang="en-US" dirty="0">
                <a:latin typeface="Times New Roman" charset="0"/>
                <a:cs typeface="Times New Roman" charset="0"/>
              </a:rPr>
              <a:t>.</a:t>
            </a:r>
          </a:p>
        </p:txBody>
      </p:sp>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16-10 Electric Forces in Molecular Biology: DNA Structure and </a:t>
            </a:r>
            <a:r>
              <a:rPr lang="en-US" dirty="0" smtClean="0">
                <a:latin typeface="Times New Roman" charset="0"/>
                <a:cs typeface="Times New Roman" charset="0"/>
              </a:rPr>
              <a:t>Replication</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dirty="0" smtClean="0"/>
              <a:t>© 2014 Pearson Education, Inc.</a:t>
            </a:r>
            <a:endParaRPr lang="en-US" dirty="0"/>
          </a:p>
        </p:txBody>
      </p:sp>
      <p:pic>
        <p:nvPicPr>
          <p:cNvPr id="5" name="Picture 4" descr="16_40_Figure.jpg"/>
          <p:cNvPicPr>
            <a:picLocks noChangeAspect="1"/>
          </p:cNvPicPr>
          <p:nvPr/>
        </p:nvPicPr>
        <p:blipFill rotWithShape="1">
          <a:blip r:embed="rId2">
            <a:extLst>
              <a:ext uri="{28A0092B-C50C-407E-A947-70E740481C1C}">
                <a14:useLocalDpi xmlns:a14="http://schemas.microsoft.com/office/drawing/2010/main" val="0"/>
              </a:ext>
            </a:extLst>
          </a:blip>
          <a:srcRect b="3377"/>
          <a:stretch/>
        </p:blipFill>
        <p:spPr>
          <a:xfrm>
            <a:off x="1863572" y="3167245"/>
            <a:ext cx="5575453" cy="3273798"/>
          </a:xfrm>
          <a:prstGeom prst="rect">
            <a:avLst/>
          </a:prstGeom>
        </p:spPr>
      </p:pic>
    </p:spTree>
    <p:extLst>
      <p:ext uri="{BB962C8B-B14F-4D97-AF65-F5344CB8AC3E}">
        <p14:creationId xmlns:p14="http://schemas.microsoft.com/office/powerpoint/2010/main" val="10653500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264" y="1598905"/>
            <a:ext cx="8247061" cy="4999810"/>
          </a:xfrm>
        </p:spPr>
        <p:txBody>
          <a:bodyPr>
            <a:noAutofit/>
          </a:bodyPr>
          <a:lstStyle/>
          <a:p>
            <a:pPr marL="0" indent="0">
              <a:spcBef>
                <a:spcPct val="50000"/>
              </a:spcBef>
              <a:buNone/>
            </a:pPr>
            <a:r>
              <a:rPr lang="en-US" dirty="0">
                <a:latin typeface="Times New Roman" charset="0"/>
                <a:cs typeface="Times New Roman" charset="0"/>
              </a:rPr>
              <a:t>Photocopy machine: </a:t>
            </a:r>
          </a:p>
          <a:p>
            <a:pPr>
              <a:spcBef>
                <a:spcPct val="50000"/>
              </a:spcBef>
              <a:buFontTx/>
              <a:buChar char="•"/>
            </a:pPr>
            <a:r>
              <a:rPr lang="en-US" dirty="0" smtClean="0">
                <a:latin typeface="Times New Roman" charset="0"/>
                <a:cs typeface="Times New Roman" charset="0"/>
              </a:rPr>
              <a:t>drum </a:t>
            </a:r>
            <a:r>
              <a:rPr lang="en-US" dirty="0">
                <a:latin typeface="Times New Roman" charset="0"/>
                <a:cs typeface="Times New Roman" charset="0"/>
              </a:rPr>
              <a:t>is charged positively</a:t>
            </a:r>
          </a:p>
          <a:p>
            <a:pPr>
              <a:spcBef>
                <a:spcPct val="50000"/>
              </a:spcBef>
              <a:buFontTx/>
              <a:buChar char="•"/>
            </a:pPr>
            <a:r>
              <a:rPr lang="en-US" dirty="0" smtClean="0">
                <a:latin typeface="Times New Roman" charset="0"/>
                <a:cs typeface="Times New Roman" charset="0"/>
              </a:rPr>
              <a:t>image </a:t>
            </a:r>
            <a:r>
              <a:rPr lang="en-US" dirty="0">
                <a:latin typeface="Times New Roman" charset="0"/>
                <a:cs typeface="Times New Roman" charset="0"/>
              </a:rPr>
              <a:t>is focused on drum</a:t>
            </a:r>
          </a:p>
          <a:p>
            <a:pPr>
              <a:spcBef>
                <a:spcPct val="50000"/>
              </a:spcBef>
              <a:buFontTx/>
              <a:buChar char="•"/>
            </a:pPr>
            <a:r>
              <a:rPr lang="en-US" dirty="0" smtClean="0">
                <a:latin typeface="Times New Roman" charset="0"/>
                <a:cs typeface="Times New Roman" charset="0"/>
              </a:rPr>
              <a:t>only </a:t>
            </a:r>
            <a:r>
              <a:rPr lang="en-US" dirty="0">
                <a:latin typeface="Times New Roman" charset="0"/>
                <a:cs typeface="Times New Roman" charset="0"/>
              </a:rPr>
              <a:t>black areas stay charged and therefore attract toner particles</a:t>
            </a:r>
          </a:p>
          <a:p>
            <a:pPr>
              <a:spcBef>
                <a:spcPct val="50000"/>
              </a:spcBef>
              <a:buFontTx/>
              <a:buChar char="•"/>
            </a:pPr>
            <a:r>
              <a:rPr lang="en-US" dirty="0" smtClean="0">
                <a:latin typeface="Times New Roman" charset="0"/>
                <a:cs typeface="Times New Roman" charset="0"/>
              </a:rPr>
              <a:t>image </a:t>
            </a:r>
            <a:r>
              <a:rPr lang="en-US" dirty="0">
                <a:latin typeface="Times New Roman" charset="0"/>
                <a:cs typeface="Times New Roman" charset="0"/>
              </a:rPr>
              <a:t>is transferred to paper and sealed by heat</a:t>
            </a:r>
          </a:p>
        </p:txBody>
      </p:sp>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16-11 Photocopy Machines and Computer Printers Use </a:t>
            </a:r>
            <a:r>
              <a:rPr lang="en-US" dirty="0" smtClean="0">
                <a:latin typeface="Times New Roman" charset="0"/>
                <a:cs typeface="Times New Roman" charset="0"/>
              </a:rPr>
              <a:t>Electrostatics</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dirty="0" smtClean="0"/>
              <a:t>© 2014 Pearson Education, Inc.</a:t>
            </a:r>
            <a:endParaRPr lang="en-US" dirty="0"/>
          </a:p>
        </p:txBody>
      </p:sp>
    </p:spTree>
    <p:extLst>
      <p:ext uri="{BB962C8B-B14F-4D97-AF65-F5344CB8AC3E}">
        <p14:creationId xmlns:p14="http://schemas.microsoft.com/office/powerpoint/2010/main" val="1085801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264" y="1598905"/>
            <a:ext cx="8247061" cy="4999810"/>
          </a:xfrm>
        </p:spPr>
        <p:txBody>
          <a:bodyPr>
            <a:noAutofit/>
          </a:bodyPr>
          <a:lstStyle/>
          <a:p>
            <a:pPr marL="0" indent="0">
              <a:spcBef>
                <a:spcPct val="50000"/>
              </a:spcBef>
              <a:buNone/>
            </a:pPr>
            <a:r>
              <a:rPr lang="en-US" dirty="0" smtClean="0">
                <a:latin typeface="Times New Roman" charset="0"/>
                <a:cs typeface="Times New Roman" charset="0"/>
              </a:rPr>
              <a:t> </a:t>
            </a:r>
            <a:endParaRPr lang="en-US" dirty="0">
              <a:latin typeface="Times New Roman" charset="0"/>
              <a:cs typeface="Times New Roman" charset="0"/>
            </a:endParaRPr>
          </a:p>
        </p:txBody>
      </p:sp>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16-11 Photocopy Machines and Computer Printers Use </a:t>
            </a:r>
            <a:r>
              <a:rPr lang="en-US" dirty="0" smtClean="0">
                <a:latin typeface="Times New Roman" charset="0"/>
                <a:cs typeface="Times New Roman" charset="0"/>
              </a:rPr>
              <a:t>Electrostatics</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dirty="0" smtClean="0"/>
              <a:t>© 2014 Pearson Education, Inc.</a:t>
            </a:r>
            <a:endParaRPr lang="en-US" dirty="0"/>
          </a:p>
        </p:txBody>
      </p:sp>
      <p:pic>
        <p:nvPicPr>
          <p:cNvPr id="5" name="Picture 4" descr="16_41_Figure.jpg"/>
          <p:cNvPicPr>
            <a:picLocks noChangeAspect="1"/>
          </p:cNvPicPr>
          <p:nvPr/>
        </p:nvPicPr>
        <p:blipFill rotWithShape="1">
          <a:blip r:embed="rId2">
            <a:extLst>
              <a:ext uri="{28A0092B-C50C-407E-A947-70E740481C1C}">
                <a14:useLocalDpi xmlns:a14="http://schemas.microsoft.com/office/drawing/2010/main" val="0"/>
              </a:ext>
            </a:extLst>
          </a:blip>
          <a:srcRect b="4213"/>
          <a:stretch/>
        </p:blipFill>
        <p:spPr>
          <a:xfrm>
            <a:off x="429931" y="1946011"/>
            <a:ext cx="8284696" cy="3532015"/>
          </a:xfrm>
          <a:prstGeom prst="rect">
            <a:avLst/>
          </a:prstGeom>
        </p:spPr>
      </p:pic>
    </p:spTree>
    <p:extLst>
      <p:ext uri="{BB962C8B-B14F-4D97-AF65-F5344CB8AC3E}">
        <p14:creationId xmlns:p14="http://schemas.microsoft.com/office/powerpoint/2010/main" val="479552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264" y="1598905"/>
            <a:ext cx="8247061" cy="4999810"/>
          </a:xfrm>
        </p:spPr>
        <p:txBody>
          <a:bodyPr>
            <a:noAutofit/>
          </a:bodyPr>
          <a:lstStyle/>
          <a:p>
            <a:pPr marL="0" indent="0">
              <a:spcBef>
                <a:spcPct val="50000"/>
              </a:spcBef>
              <a:buNone/>
            </a:pPr>
            <a:r>
              <a:rPr lang="en-US" dirty="0">
                <a:latin typeface="Times New Roman" charset="0"/>
                <a:cs typeface="Times New Roman" charset="0"/>
              </a:rPr>
              <a:t>Laser printer is similar, except a computer controls the laser intensity to form the image on the </a:t>
            </a:r>
            <a:r>
              <a:rPr lang="en-US" dirty="0" smtClean="0">
                <a:latin typeface="Times New Roman" charset="0"/>
                <a:cs typeface="Times New Roman" charset="0"/>
              </a:rPr>
              <a:t>drum</a:t>
            </a:r>
            <a:endParaRPr lang="en-US" dirty="0">
              <a:latin typeface="Times New Roman" charset="0"/>
              <a:cs typeface="Times New Roman" charset="0"/>
            </a:endParaRPr>
          </a:p>
        </p:txBody>
      </p:sp>
      <p:sp>
        <p:nvSpPr>
          <p:cNvPr id="2" name="Title 1"/>
          <p:cNvSpPr>
            <a:spLocks noGrp="1"/>
          </p:cNvSpPr>
          <p:nvPr>
            <p:ph type="title"/>
          </p:nvPr>
        </p:nvSpPr>
        <p:spPr/>
        <p:txBody>
          <a:bodyPr/>
          <a:lstStyle/>
          <a:p>
            <a:pPr>
              <a:spcBef>
                <a:spcPct val="50000"/>
              </a:spcBef>
            </a:pPr>
            <a:r>
              <a:rPr lang="en-US" dirty="0" smtClean="0">
                <a:latin typeface="Times New Roman" charset="0"/>
                <a:cs typeface="Times New Roman" charset="0"/>
              </a:rPr>
              <a:t>16-11 Photocopy Machines and Computer Printers Use Electrostatics</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dirty="0" smtClean="0"/>
              <a:t>© 2014 Pearson Education, Inc.</a:t>
            </a:r>
            <a:endParaRPr lang="en-US" dirty="0"/>
          </a:p>
        </p:txBody>
      </p:sp>
      <p:pic>
        <p:nvPicPr>
          <p:cNvPr id="6" name="Picture 5" descr="16_42_Figure.jpg"/>
          <p:cNvPicPr>
            <a:picLocks noChangeAspect="1"/>
          </p:cNvPicPr>
          <p:nvPr/>
        </p:nvPicPr>
        <p:blipFill rotWithShape="1">
          <a:blip r:embed="rId2">
            <a:extLst>
              <a:ext uri="{28A0092B-C50C-407E-A947-70E740481C1C}">
                <a14:useLocalDpi xmlns:a14="http://schemas.microsoft.com/office/drawing/2010/main" val="0"/>
              </a:ext>
            </a:extLst>
          </a:blip>
          <a:srcRect b="4747"/>
          <a:stretch/>
        </p:blipFill>
        <p:spPr>
          <a:xfrm>
            <a:off x="450202" y="2959008"/>
            <a:ext cx="8249945" cy="3105201"/>
          </a:xfrm>
          <a:prstGeom prst="rect">
            <a:avLst/>
          </a:prstGeom>
        </p:spPr>
      </p:pic>
    </p:spTree>
    <p:extLst>
      <p:ext uri="{BB962C8B-B14F-4D97-AF65-F5344CB8AC3E}">
        <p14:creationId xmlns:p14="http://schemas.microsoft.com/office/powerpoint/2010/main" val="34098086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1881" y="1598905"/>
            <a:ext cx="5144444" cy="4999810"/>
          </a:xfrm>
        </p:spPr>
        <p:txBody>
          <a:bodyPr>
            <a:noAutofit/>
          </a:bodyPr>
          <a:lstStyle/>
          <a:p>
            <a:pPr marL="0" indent="0">
              <a:spcBef>
                <a:spcPct val="50000"/>
              </a:spcBef>
              <a:buNone/>
            </a:pPr>
            <a:r>
              <a:rPr lang="en-US" dirty="0">
                <a:latin typeface="Times New Roman" charset="0"/>
                <a:cs typeface="Times New Roman" charset="0"/>
              </a:rPr>
              <a:t>Electric flux</a:t>
            </a:r>
            <a:r>
              <a:rPr lang="en-US" dirty="0" smtClean="0">
                <a:latin typeface="Times New Roman" charset="0"/>
                <a:cs typeface="Times New Roman" charset="0"/>
              </a:rPr>
              <a:t>:</a:t>
            </a:r>
          </a:p>
          <a:p>
            <a:pPr marL="0" indent="0">
              <a:spcBef>
                <a:spcPct val="50000"/>
              </a:spcBef>
              <a:buNone/>
            </a:pPr>
            <a:endParaRPr lang="en-US" dirty="0">
              <a:latin typeface="Times New Roman" charset="0"/>
              <a:cs typeface="Times New Roman" charset="0"/>
            </a:endParaRPr>
          </a:p>
          <a:p>
            <a:pPr marL="0" indent="0">
              <a:spcBef>
                <a:spcPct val="50000"/>
              </a:spcBef>
              <a:buNone/>
            </a:pPr>
            <a:endParaRPr lang="en-US" dirty="0" smtClean="0">
              <a:latin typeface="Times New Roman" charset="0"/>
              <a:cs typeface="Times New Roman" charset="0"/>
            </a:endParaRPr>
          </a:p>
          <a:p>
            <a:pPr marL="0" indent="0">
              <a:spcBef>
                <a:spcPct val="50000"/>
              </a:spcBef>
              <a:buNone/>
            </a:pPr>
            <a:r>
              <a:rPr lang="en-US" dirty="0" smtClean="0">
                <a:latin typeface="Times New Roman" charset="0"/>
                <a:cs typeface="Times New Roman" charset="0"/>
              </a:rPr>
              <a:t>Electric </a:t>
            </a:r>
            <a:r>
              <a:rPr lang="en-US" dirty="0">
                <a:latin typeface="Times New Roman" charset="0"/>
                <a:cs typeface="Times New Roman" charset="0"/>
              </a:rPr>
              <a:t>flux through an area is proportional to the total number of field lines crossing the area</a:t>
            </a:r>
            <a:r>
              <a:rPr lang="en-US" dirty="0" smtClean="0">
                <a:latin typeface="Times New Roman" charset="0"/>
                <a:cs typeface="Times New Roman" charset="0"/>
              </a:rPr>
              <a:t>. </a:t>
            </a:r>
            <a:endParaRPr lang="en-US" dirty="0">
              <a:latin typeface="Times New Roman" charset="0"/>
              <a:cs typeface="Times New Roman" charset="0"/>
            </a:endParaRPr>
          </a:p>
        </p:txBody>
      </p:sp>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16-12 </a:t>
            </a:r>
            <a:r>
              <a:rPr lang="en-US" dirty="0" smtClean="0">
                <a:latin typeface="Times New Roman" charset="0"/>
                <a:cs typeface="Times New Roman" charset="0"/>
              </a:rPr>
              <a:t>Gauss</a:t>
            </a:r>
            <a:r>
              <a:rPr lang="en-US" altLang="ja-JP" dirty="0" smtClean="0">
                <a:latin typeface="Times New Roman" charset="0"/>
                <a:cs typeface="Times New Roman" charset="0"/>
              </a:rPr>
              <a:t>’</a:t>
            </a:r>
            <a:r>
              <a:rPr lang="en-US" dirty="0" smtClean="0">
                <a:latin typeface="Times New Roman" charset="0"/>
                <a:cs typeface="Times New Roman" charset="0"/>
              </a:rPr>
              <a:t>s </a:t>
            </a:r>
            <a:r>
              <a:rPr lang="en-US" dirty="0">
                <a:latin typeface="Times New Roman" charset="0"/>
                <a:cs typeface="Times New Roman" charset="0"/>
              </a:rPr>
              <a:t>Law</a:t>
            </a:r>
          </a:p>
        </p:txBody>
      </p:sp>
      <p:sp>
        <p:nvSpPr>
          <p:cNvPr id="4" name="Date Placeholder 3"/>
          <p:cNvSpPr>
            <a:spLocks noGrp="1"/>
          </p:cNvSpPr>
          <p:nvPr>
            <p:ph type="dt" sz="half" idx="10"/>
          </p:nvPr>
        </p:nvSpPr>
        <p:spPr/>
        <p:txBody>
          <a:bodyPr/>
          <a:lstStyle/>
          <a:p>
            <a:r>
              <a:rPr lang="en-US" dirty="0" smtClean="0"/>
              <a:t>© 2014 Pearson Education, Inc.</a:t>
            </a:r>
            <a:endParaRPr lang="en-US" dirty="0"/>
          </a:p>
        </p:txBody>
      </p:sp>
      <p:pic>
        <p:nvPicPr>
          <p:cNvPr id="5" name="Picture 4" descr="16_43_Figure.jpg"/>
          <p:cNvPicPr>
            <a:picLocks noChangeAspect="1"/>
          </p:cNvPicPr>
          <p:nvPr/>
        </p:nvPicPr>
        <p:blipFill rotWithShape="1">
          <a:blip r:embed="rId2">
            <a:extLst>
              <a:ext uri="{28A0092B-C50C-407E-A947-70E740481C1C}">
                <a14:useLocalDpi xmlns:a14="http://schemas.microsoft.com/office/drawing/2010/main" val="0"/>
              </a:ext>
            </a:extLst>
          </a:blip>
          <a:srcRect b="2485"/>
          <a:stretch/>
        </p:blipFill>
        <p:spPr>
          <a:xfrm>
            <a:off x="435306" y="1216107"/>
            <a:ext cx="2815893" cy="5239586"/>
          </a:xfrm>
          <a:prstGeom prst="rect">
            <a:avLst/>
          </a:prstGeom>
        </p:spPr>
      </p:pic>
      <p:grpSp>
        <p:nvGrpSpPr>
          <p:cNvPr id="10" name="Group 9"/>
          <p:cNvGrpSpPr/>
          <p:nvPr/>
        </p:nvGrpSpPr>
        <p:grpSpPr>
          <a:xfrm>
            <a:off x="3598015" y="2272556"/>
            <a:ext cx="5202977" cy="400110"/>
            <a:chOff x="3598015" y="2272556"/>
            <a:chExt cx="5202977" cy="400110"/>
          </a:xfrm>
        </p:grpSpPr>
        <p:pic>
          <p:nvPicPr>
            <p:cNvPr id="7" name="Picture 6" descr="16_KeyEquation_07.jpg"/>
            <p:cNvPicPr>
              <a:picLocks noChangeAspect="1"/>
            </p:cNvPicPr>
            <p:nvPr/>
          </p:nvPicPr>
          <p:blipFill rotWithShape="1">
            <a:blip r:embed="rId3">
              <a:extLst>
                <a:ext uri="{28A0092B-C50C-407E-A947-70E740481C1C}">
                  <a14:useLocalDpi xmlns:a14="http://schemas.microsoft.com/office/drawing/2010/main" val="0"/>
                </a:ext>
              </a:extLst>
            </a:blip>
            <a:srcRect r="44856" b="33041"/>
            <a:stretch/>
          </p:blipFill>
          <p:spPr>
            <a:xfrm>
              <a:off x="3598015" y="2349075"/>
              <a:ext cx="4215584" cy="295736"/>
            </a:xfrm>
            <a:prstGeom prst="rect">
              <a:avLst/>
            </a:prstGeom>
          </p:spPr>
        </p:pic>
        <p:sp>
          <p:nvSpPr>
            <p:cNvPr id="8" name="TextBox 7"/>
            <p:cNvSpPr txBox="1"/>
            <p:nvPr/>
          </p:nvSpPr>
          <p:spPr>
            <a:xfrm>
              <a:off x="7975375" y="2272556"/>
              <a:ext cx="825617" cy="400110"/>
            </a:xfrm>
            <a:prstGeom prst="rect">
              <a:avLst/>
            </a:prstGeom>
            <a:noFill/>
          </p:spPr>
          <p:txBody>
            <a:bodyPr wrap="none" rtlCol="0">
              <a:spAutoFit/>
            </a:bodyPr>
            <a:lstStyle/>
            <a:p>
              <a:r>
                <a:rPr lang="en-US" sz="2000" dirty="0" smtClean="0">
                  <a:latin typeface="Times New Roman"/>
                  <a:cs typeface="Times New Roman"/>
                </a:rPr>
                <a:t>(16-7)</a:t>
              </a:r>
              <a:endParaRPr lang="en-US" sz="2000" dirty="0">
                <a:latin typeface="Times New Roman"/>
                <a:cs typeface="Times New Roman"/>
              </a:endParaRPr>
            </a:p>
          </p:txBody>
        </p:sp>
      </p:grpSp>
    </p:spTree>
    <p:extLst>
      <p:ext uri="{BB962C8B-B14F-4D97-AF65-F5344CB8AC3E}">
        <p14:creationId xmlns:p14="http://schemas.microsoft.com/office/powerpoint/2010/main" val="19949996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263" y="1598905"/>
            <a:ext cx="8247062" cy="4999810"/>
          </a:xfrm>
        </p:spPr>
        <p:txBody>
          <a:bodyPr>
            <a:noAutofit/>
          </a:bodyPr>
          <a:lstStyle/>
          <a:p>
            <a:pPr marL="0" indent="0">
              <a:spcBef>
                <a:spcPct val="50000"/>
              </a:spcBef>
              <a:buNone/>
            </a:pPr>
            <a:r>
              <a:rPr lang="en-US" dirty="0">
                <a:latin typeface="Times New Roman" charset="0"/>
                <a:cs typeface="Times New Roman" charset="0"/>
              </a:rPr>
              <a:t>Flux through a closed surface:</a:t>
            </a:r>
          </a:p>
        </p:txBody>
      </p:sp>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16-12 </a:t>
            </a:r>
            <a:r>
              <a:rPr lang="en-US" dirty="0" smtClean="0">
                <a:latin typeface="Times New Roman" charset="0"/>
                <a:cs typeface="Times New Roman" charset="0"/>
              </a:rPr>
              <a:t>Gauss</a:t>
            </a:r>
            <a:r>
              <a:rPr lang="en-US" altLang="ja-JP" dirty="0" smtClean="0">
                <a:latin typeface="Times New Roman" charset="0"/>
                <a:cs typeface="Times New Roman" charset="0"/>
              </a:rPr>
              <a:t>’</a:t>
            </a:r>
            <a:r>
              <a:rPr lang="en-US" dirty="0" smtClean="0">
                <a:latin typeface="Times New Roman" charset="0"/>
                <a:cs typeface="Times New Roman" charset="0"/>
              </a:rPr>
              <a:t>s </a:t>
            </a:r>
            <a:r>
              <a:rPr lang="en-US" dirty="0">
                <a:latin typeface="Times New Roman" charset="0"/>
                <a:cs typeface="Times New Roman" charset="0"/>
              </a:rPr>
              <a:t>Law</a:t>
            </a:r>
          </a:p>
        </p:txBody>
      </p:sp>
      <p:sp>
        <p:nvSpPr>
          <p:cNvPr id="4" name="Date Placeholder 3"/>
          <p:cNvSpPr>
            <a:spLocks noGrp="1"/>
          </p:cNvSpPr>
          <p:nvPr>
            <p:ph type="dt" sz="half" idx="10"/>
          </p:nvPr>
        </p:nvSpPr>
        <p:spPr/>
        <p:txBody>
          <a:bodyPr/>
          <a:lstStyle/>
          <a:p>
            <a:r>
              <a:rPr lang="en-US" dirty="0" smtClean="0"/>
              <a:t>© 2014 Pearson Education, Inc.</a:t>
            </a:r>
            <a:endParaRPr lang="en-US" dirty="0"/>
          </a:p>
        </p:txBody>
      </p:sp>
      <p:pic>
        <p:nvPicPr>
          <p:cNvPr id="10" name="Picture 9" descr="16_44_Figure.jpg"/>
          <p:cNvPicPr>
            <a:picLocks noChangeAspect="1"/>
          </p:cNvPicPr>
          <p:nvPr/>
        </p:nvPicPr>
        <p:blipFill rotWithShape="1">
          <a:blip r:embed="rId2">
            <a:extLst>
              <a:ext uri="{28A0092B-C50C-407E-A947-70E740481C1C}">
                <a14:useLocalDpi xmlns:a14="http://schemas.microsoft.com/office/drawing/2010/main" val="0"/>
              </a:ext>
            </a:extLst>
          </a:blip>
          <a:srcRect b="3615"/>
          <a:stretch/>
        </p:blipFill>
        <p:spPr>
          <a:xfrm>
            <a:off x="2870482" y="3495155"/>
            <a:ext cx="3409386" cy="3176305"/>
          </a:xfrm>
          <a:prstGeom prst="rect">
            <a:avLst/>
          </a:prstGeom>
        </p:spPr>
      </p:pic>
      <p:pic>
        <p:nvPicPr>
          <p:cNvPr id="11" name="Picture 10" descr="EQ_pg46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359" y="2327214"/>
            <a:ext cx="5387631" cy="1061200"/>
          </a:xfrm>
          <a:prstGeom prst="rect">
            <a:avLst/>
          </a:prstGeom>
        </p:spPr>
      </p:pic>
    </p:spTree>
    <p:extLst>
      <p:ext uri="{BB962C8B-B14F-4D97-AF65-F5344CB8AC3E}">
        <p14:creationId xmlns:p14="http://schemas.microsoft.com/office/powerpoint/2010/main" val="9674482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263" y="1598905"/>
            <a:ext cx="8247062" cy="4999810"/>
          </a:xfrm>
        </p:spPr>
        <p:txBody>
          <a:bodyPr>
            <a:noAutofit/>
          </a:bodyPr>
          <a:lstStyle/>
          <a:p>
            <a:pPr marL="0" indent="0">
              <a:spcBef>
                <a:spcPct val="50000"/>
              </a:spcBef>
              <a:buNone/>
            </a:pPr>
            <a:r>
              <a:rPr lang="en-US" dirty="0">
                <a:latin typeface="Times New Roman" charset="0"/>
                <a:cs typeface="Times New Roman" charset="0"/>
              </a:rPr>
              <a:t>The net number of field lines through the surface is proportional to the charge enclosed, and also to the flux, giving </a:t>
            </a:r>
            <a:r>
              <a:rPr lang="en-US" dirty="0" smtClean="0">
                <a:latin typeface="Times New Roman" charset="0"/>
                <a:cs typeface="Times New Roman" charset="0"/>
              </a:rPr>
              <a:t>Gauss</a:t>
            </a:r>
            <a:r>
              <a:rPr lang="en-US" altLang="ja-JP" dirty="0" smtClean="0">
                <a:latin typeface="Times New Roman" charset="0"/>
                <a:cs typeface="Times New Roman" charset="0"/>
              </a:rPr>
              <a:t>’</a:t>
            </a:r>
            <a:r>
              <a:rPr lang="en-US" dirty="0" smtClean="0">
                <a:latin typeface="Times New Roman" charset="0"/>
                <a:cs typeface="Times New Roman" charset="0"/>
              </a:rPr>
              <a:t>s </a:t>
            </a:r>
            <a:r>
              <a:rPr lang="en-US" dirty="0">
                <a:latin typeface="Times New Roman" charset="0"/>
                <a:cs typeface="Times New Roman" charset="0"/>
              </a:rPr>
              <a:t>law</a:t>
            </a:r>
            <a:r>
              <a:rPr lang="en-US" dirty="0" smtClean="0">
                <a:latin typeface="Times New Roman" charset="0"/>
                <a:cs typeface="Times New Roman" charset="0"/>
              </a:rPr>
              <a:t>:</a:t>
            </a:r>
          </a:p>
          <a:p>
            <a:pPr marL="0" indent="0">
              <a:spcBef>
                <a:spcPct val="50000"/>
              </a:spcBef>
              <a:buNone/>
            </a:pPr>
            <a:endParaRPr lang="en-US" dirty="0">
              <a:latin typeface="Times New Roman" charset="0"/>
              <a:cs typeface="Times New Roman" charset="0"/>
            </a:endParaRPr>
          </a:p>
          <a:p>
            <a:pPr marL="0" indent="0">
              <a:spcBef>
                <a:spcPct val="50000"/>
              </a:spcBef>
              <a:buNone/>
            </a:pPr>
            <a:endParaRPr lang="en-US" dirty="0" smtClean="0">
              <a:latin typeface="Times New Roman" charset="0"/>
              <a:cs typeface="Times New Roman" charset="0"/>
            </a:endParaRPr>
          </a:p>
          <a:p>
            <a:pPr marL="0" indent="0">
              <a:spcBef>
                <a:spcPct val="50000"/>
              </a:spcBef>
              <a:buNone/>
            </a:pPr>
            <a:r>
              <a:rPr lang="en-US" dirty="0" smtClean="0">
                <a:latin typeface="Times New Roman" charset="0"/>
                <a:cs typeface="Times New Roman" charset="0"/>
              </a:rPr>
              <a:t>This </a:t>
            </a:r>
            <a:r>
              <a:rPr lang="en-US" dirty="0">
                <a:latin typeface="Times New Roman" charset="0"/>
                <a:cs typeface="Times New Roman" charset="0"/>
              </a:rPr>
              <a:t>can be used to find the electric field in situations with a high degree of </a:t>
            </a:r>
            <a:r>
              <a:rPr lang="en-US" dirty="0" smtClean="0">
                <a:latin typeface="Times New Roman" charset="0"/>
                <a:cs typeface="Times New Roman" charset="0"/>
              </a:rPr>
              <a:t>symmetry.</a:t>
            </a:r>
          </a:p>
          <a:p>
            <a:pPr marL="0" indent="0">
              <a:spcBef>
                <a:spcPct val="50000"/>
              </a:spcBef>
              <a:buNone/>
            </a:pPr>
            <a:endParaRPr lang="en-US" dirty="0">
              <a:latin typeface="Times New Roman" charset="0"/>
              <a:cs typeface="Times New Roman" charset="0"/>
            </a:endParaRPr>
          </a:p>
        </p:txBody>
      </p:sp>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16-12 </a:t>
            </a:r>
            <a:r>
              <a:rPr lang="en-US" dirty="0" smtClean="0">
                <a:latin typeface="Times New Roman" charset="0"/>
                <a:cs typeface="Times New Roman" charset="0"/>
              </a:rPr>
              <a:t>Gauss</a:t>
            </a:r>
            <a:r>
              <a:rPr lang="en-US" altLang="ja-JP" dirty="0" smtClean="0">
                <a:latin typeface="Times New Roman" charset="0"/>
                <a:cs typeface="Times New Roman" charset="0"/>
              </a:rPr>
              <a:t>’</a:t>
            </a:r>
            <a:r>
              <a:rPr lang="en-US" dirty="0" smtClean="0">
                <a:latin typeface="Times New Roman" charset="0"/>
                <a:cs typeface="Times New Roman" charset="0"/>
              </a:rPr>
              <a:t>s </a:t>
            </a:r>
            <a:r>
              <a:rPr lang="en-US" dirty="0">
                <a:latin typeface="Times New Roman" charset="0"/>
                <a:cs typeface="Times New Roman" charset="0"/>
              </a:rPr>
              <a:t>Law</a:t>
            </a:r>
          </a:p>
        </p:txBody>
      </p:sp>
      <p:sp>
        <p:nvSpPr>
          <p:cNvPr id="4" name="Date Placeholder 3"/>
          <p:cNvSpPr>
            <a:spLocks noGrp="1"/>
          </p:cNvSpPr>
          <p:nvPr>
            <p:ph type="dt" sz="half" idx="10"/>
          </p:nvPr>
        </p:nvSpPr>
        <p:spPr/>
        <p:txBody>
          <a:bodyPr/>
          <a:lstStyle/>
          <a:p>
            <a:r>
              <a:rPr lang="en-US" dirty="0" smtClean="0"/>
              <a:t>© 2014 Pearson Education, Inc.</a:t>
            </a:r>
            <a:endParaRPr lang="en-US" dirty="0"/>
          </a:p>
        </p:txBody>
      </p:sp>
      <p:grpSp>
        <p:nvGrpSpPr>
          <p:cNvPr id="7" name="Group 6"/>
          <p:cNvGrpSpPr/>
          <p:nvPr/>
        </p:nvGrpSpPr>
        <p:grpSpPr>
          <a:xfrm>
            <a:off x="2619167" y="3140754"/>
            <a:ext cx="3912016" cy="955552"/>
            <a:chOff x="2619167" y="3140754"/>
            <a:chExt cx="3912016" cy="955552"/>
          </a:xfrm>
        </p:grpSpPr>
        <p:pic>
          <p:nvPicPr>
            <p:cNvPr id="5" name="Picture 4" descr="16_KeyEquation_09.jpg"/>
            <p:cNvPicPr>
              <a:picLocks noChangeAspect="1"/>
            </p:cNvPicPr>
            <p:nvPr/>
          </p:nvPicPr>
          <p:blipFill rotWithShape="1">
            <a:blip r:embed="rId2">
              <a:extLst>
                <a:ext uri="{28A0092B-C50C-407E-A947-70E740481C1C}">
                  <a14:useLocalDpi xmlns:a14="http://schemas.microsoft.com/office/drawing/2010/main" val="0"/>
                </a:ext>
              </a:extLst>
            </a:blip>
            <a:srcRect r="65513" b="14344"/>
            <a:stretch/>
          </p:blipFill>
          <p:spPr>
            <a:xfrm>
              <a:off x="2619167" y="3140754"/>
              <a:ext cx="2947496" cy="955552"/>
            </a:xfrm>
            <a:prstGeom prst="rect">
              <a:avLst/>
            </a:prstGeom>
          </p:spPr>
        </p:pic>
        <p:sp>
          <p:nvSpPr>
            <p:cNvPr id="8" name="TextBox 7"/>
            <p:cNvSpPr txBox="1"/>
            <p:nvPr/>
          </p:nvSpPr>
          <p:spPr>
            <a:xfrm>
              <a:off x="5705566" y="3326289"/>
              <a:ext cx="825617" cy="400110"/>
            </a:xfrm>
            <a:prstGeom prst="rect">
              <a:avLst/>
            </a:prstGeom>
            <a:noFill/>
          </p:spPr>
          <p:txBody>
            <a:bodyPr wrap="none" rtlCol="0">
              <a:spAutoFit/>
            </a:bodyPr>
            <a:lstStyle/>
            <a:p>
              <a:r>
                <a:rPr lang="en-US" sz="2000" dirty="0" smtClean="0">
                  <a:latin typeface="Times New Roman"/>
                  <a:cs typeface="Times New Roman"/>
                </a:rPr>
                <a:t>(16-9)</a:t>
              </a:r>
              <a:endParaRPr lang="en-US" sz="2000" dirty="0">
                <a:latin typeface="Times New Roman"/>
                <a:cs typeface="Times New Roman"/>
              </a:endParaRPr>
            </a:p>
          </p:txBody>
        </p:sp>
      </p:grpSp>
    </p:spTree>
    <p:extLst>
      <p:ext uri="{BB962C8B-B14F-4D97-AF65-F5344CB8AC3E}">
        <p14:creationId xmlns:p14="http://schemas.microsoft.com/office/powerpoint/2010/main" val="25496250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charset="0"/>
                <a:cs typeface="Times New Roman" charset="0"/>
              </a:rPr>
              <a:t>Summary of Chapter </a:t>
            </a:r>
            <a:r>
              <a:rPr lang="en-US" dirty="0" smtClean="0">
                <a:latin typeface="Times New Roman" charset="0"/>
                <a:cs typeface="Times New Roman" charset="0"/>
              </a:rPr>
              <a:t>16</a:t>
            </a:r>
            <a:endParaRPr lang="en-US" dirty="0"/>
          </a:p>
        </p:txBody>
      </p:sp>
      <p:sp>
        <p:nvSpPr>
          <p:cNvPr id="3" name="Content Placeholder 2"/>
          <p:cNvSpPr>
            <a:spLocks noGrp="1"/>
          </p:cNvSpPr>
          <p:nvPr>
            <p:ph idx="1"/>
          </p:nvPr>
        </p:nvSpPr>
        <p:spPr>
          <a:xfrm>
            <a:off x="457200" y="1598905"/>
            <a:ext cx="8229600" cy="4999810"/>
          </a:xfrm>
        </p:spPr>
        <p:txBody>
          <a:bodyPr>
            <a:noAutofit/>
          </a:bodyPr>
          <a:lstStyle/>
          <a:p>
            <a:pPr>
              <a:spcBef>
                <a:spcPct val="50000"/>
              </a:spcBef>
              <a:buFontTx/>
              <a:buChar char="•"/>
            </a:pPr>
            <a:r>
              <a:rPr lang="en-US" dirty="0">
                <a:latin typeface="Times New Roman" charset="0"/>
                <a:cs typeface="Times New Roman" charset="0"/>
              </a:rPr>
              <a:t>Two kinds of electric </a:t>
            </a:r>
            <a:r>
              <a:rPr lang="en-US" dirty="0" smtClean="0">
                <a:latin typeface="Times New Roman" charset="0"/>
                <a:cs typeface="Times New Roman" charset="0"/>
              </a:rPr>
              <a:t>charge—positive </a:t>
            </a:r>
            <a:r>
              <a:rPr lang="en-US" dirty="0">
                <a:latin typeface="Times New Roman" charset="0"/>
                <a:cs typeface="Times New Roman" charset="0"/>
              </a:rPr>
              <a:t>and negative</a:t>
            </a:r>
          </a:p>
          <a:p>
            <a:pPr>
              <a:spcBef>
                <a:spcPct val="50000"/>
              </a:spcBef>
              <a:buFontTx/>
              <a:buChar char="•"/>
            </a:pPr>
            <a:r>
              <a:rPr lang="en-US" dirty="0" smtClean="0">
                <a:latin typeface="Times New Roman" charset="0"/>
                <a:cs typeface="Times New Roman" charset="0"/>
              </a:rPr>
              <a:t>Charge </a:t>
            </a:r>
            <a:r>
              <a:rPr lang="en-US" dirty="0">
                <a:latin typeface="Times New Roman" charset="0"/>
                <a:cs typeface="Times New Roman" charset="0"/>
              </a:rPr>
              <a:t>is conserved</a:t>
            </a:r>
          </a:p>
          <a:p>
            <a:pPr>
              <a:spcBef>
                <a:spcPct val="50000"/>
              </a:spcBef>
              <a:buFontTx/>
              <a:buChar char="•"/>
            </a:pPr>
            <a:r>
              <a:rPr lang="en-US" dirty="0" smtClean="0">
                <a:latin typeface="Times New Roman" charset="0"/>
                <a:cs typeface="Times New Roman" charset="0"/>
              </a:rPr>
              <a:t>Charge </a:t>
            </a:r>
            <a:r>
              <a:rPr lang="en-US" dirty="0">
                <a:latin typeface="Times New Roman" charset="0"/>
                <a:cs typeface="Times New Roman" charset="0"/>
              </a:rPr>
              <a:t>on electron: </a:t>
            </a:r>
            <a:r>
              <a:rPr lang="en-US" i="1" dirty="0">
                <a:latin typeface="Times New Roman" charset="0"/>
                <a:cs typeface="Times New Roman" charset="0"/>
              </a:rPr>
              <a:t>e</a:t>
            </a:r>
            <a:r>
              <a:rPr lang="en-US" dirty="0">
                <a:latin typeface="Times New Roman" charset="0"/>
                <a:cs typeface="Times New Roman" charset="0"/>
              </a:rPr>
              <a:t> </a:t>
            </a:r>
            <a:r>
              <a:rPr lang="en-US" dirty="0" smtClean="0">
                <a:latin typeface="Times New Roman" charset="0"/>
                <a:cs typeface="Times New Roman" charset="0"/>
              </a:rPr>
              <a:t>= </a:t>
            </a:r>
            <a:r>
              <a:rPr lang="en-US" dirty="0">
                <a:latin typeface="Times New Roman" charset="0"/>
                <a:cs typeface="Times New Roman" charset="0"/>
              </a:rPr>
              <a:t>1.602 </a:t>
            </a:r>
            <a:r>
              <a:rPr lang="en-US" dirty="0" smtClean="0">
                <a:latin typeface="Times New Roman" charset="0"/>
                <a:cs typeface="Times New Roman" charset="0"/>
              </a:rPr>
              <a:t>× 10</a:t>
            </a:r>
            <a:r>
              <a:rPr lang="en-US" baseline="30000" dirty="0" smtClean="0">
                <a:latin typeface="Times New Roman" charset="0"/>
                <a:cs typeface="Times New Roman" charset="0"/>
              </a:rPr>
              <a:t>−19</a:t>
            </a:r>
            <a:r>
              <a:rPr lang="en-US" dirty="0" smtClean="0">
                <a:latin typeface="Times New Roman" charset="0"/>
                <a:cs typeface="Times New Roman" charset="0"/>
              </a:rPr>
              <a:t> </a:t>
            </a:r>
            <a:r>
              <a:rPr lang="en-US" dirty="0">
                <a:latin typeface="Times New Roman" charset="0"/>
                <a:cs typeface="Times New Roman" charset="0"/>
              </a:rPr>
              <a:t>C</a:t>
            </a:r>
          </a:p>
          <a:p>
            <a:pPr>
              <a:spcBef>
                <a:spcPct val="50000"/>
              </a:spcBef>
              <a:buFontTx/>
              <a:buChar char="•"/>
            </a:pPr>
            <a:r>
              <a:rPr lang="en-US" dirty="0" smtClean="0">
                <a:latin typeface="Times New Roman" charset="0"/>
                <a:cs typeface="Times New Roman" charset="0"/>
              </a:rPr>
              <a:t>Conductors</a:t>
            </a:r>
            <a:r>
              <a:rPr lang="en-US" dirty="0">
                <a:latin typeface="Times New Roman" charset="0"/>
                <a:cs typeface="Times New Roman" charset="0"/>
              </a:rPr>
              <a:t>: electrons free to move</a:t>
            </a:r>
          </a:p>
          <a:p>
            <a:pPr marL="346075" indent="-346075">
              <a:spcBef>
                <a:spcPct val="50000"/>
              </a:spcBef>
              <a:buFontTx/>
              <a:buChar char="•"/>
            </a:pPr>
            <a:r>
              <a:rPr lang="en-US" dirty="0" smtClean="0">
                <a:latin typeface="Times New Roman" charset="0"/>
                <a:cs typeface="Times New Roman" charset="0"/>
              </a:rPr>
              <a:t>Insulators</a:t>
            </a:r>
            <a:r>
              <a:rPr lang="en-US" dirty="0">
                <a:latin typeface="Times New Roman" charset="0"/>
                <a:cs typeface="Times New Roman" charset="0"/>
              </a:rPr>
              <a:t>: </a:t>
            </a:r>
            <a:r>
              <a:rPr lang="en-US" dirty="0" smtClean="0">
                <a:latin typeface="Times New Roman" charset="0"/>
                <a:cs typeface="Times New Roman" charset="0"/>
              </a:rPr>
              <a:t>nonconductors</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dirty="0" smtClean="0"/>
              <a:t>© 2014 Pearson Education, Inc.</a:t>
            </a:r>
            <a:endParaRPr lang="en-US" dirty="0"/>
          </a:p>
        </p:txBody>
      </p:sp>
    </p:spTree>
    <p:extLst>
      <p:ext uri="{BB962C8B-B14F-4D97-AF65-F5344CB8AC3E}">
        <p14:creationId xmlns:p14="http://schemas.microsoft.com/office/powerpoint/2010/main" val="33451029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charset="0"/>
                <a:cs typeface="Times New Roman" charset="0"/>
              </a:rPr>
              <a:t>Summary of Chapter </a:t>
            </a:r>
            <a:r>
              <a:rPr lang="en-US" dirty="0" smtClean="0">
                <a:latin typeface="Times New Roman" charset="0"/>
                <a:cs typeface="Times New Roman" charset="0"/>
              </a:rPr>
              <a:t>16</a:t>
            </a:r>
            <a:endParaRPr lang="en-US" dirty="0"/>
          </a:p>
        </p:txBody>
      </p:sp>
      <p:sp>
        <p:nvSpPr>
          <p:cNvPr id="3" name="Content Placeholder 2"/>
          <p:cNvSpPr>
            <a:spLocks noGrp="1"/>
          </p:cNvSpPr>
          <p:nvPr>
            <p:ph idx="1"/>
          </p:nvPr>
        </p:nvSpPr>
        <p:spPr>
          <a:xfrm>
            <a:off x="457200" y="1600200"/>
            <a:ext cx="8229600" cy="4420395"/>
          </a:xfrm>
        </p:spPr>
        <p:txBody>
          <a:bodyPr>
            <a:noAutofit/>
          </a:bodyPr>
          <a:lstStyle/>
          <a:p>
            <a:pPr>
              <a:spcBef>
                <a:spcPct val="50000"/>
              </a:spcBef>
              <a:buFontTx/>
              <a:buChar char="•"/>
            </a:pPr>
            <a:r>
              <a:rPr lang="en-US" dirty="0">
                <a:latin typeface="Times New Roman" charset="0"/>
                <a:cs typeface="Times New Roman" charset="0"/>
              </a:rPr>
              <a:t>Charge is quantized in units of </a:t>
            </a:r>
            <a:r>
              <a:rPr lang="en-US" i="1" dirty="0">
                <a:latin typeface="Times New Roman" charset="0"/>
                <a:cs typeface="Times New Roman" charset="0"/>
              </a:rPr>
              <a:t>e</a:t>
            </a:r>
          </a:p>
          <a:p>
            <a:pPr>
              <a:spcBef>
                <a:spcPct val="50000"/>
              </a:spcBef>
              <a:buFontTx/>
              <a:buChar char="•"/>
            </a:pPr>
            <a:r>
              <a:rPr lang="en-US" dirty="0" smtClean="0">
                <a:latin typeface="Times New Roman" charset="0"/>
                <a:cs typeface="Times New Roman" charset="0"/>
              </a:rPr>
              <a:t>Objects </a:t>
            </a:r>
            <a:r>
              <a:rPr lang="en-US" dirty="0">
                <a:latin typeface="Times New Roman" charset="0"/>
                <a:cs typeface="Times New Roman" charset="0"/>
              </a:rPr>
              <a:t>can be charged by conduction or induction</a:t>
            </a:r>
          </a:p>
          <a:p>
            <a:pPr>
              <a:spcBef>
                <a:spcPct val="50000"/>
              </a:spcBef>
              <a:buFontTx/>
              <a:buChar char="•"/>
            </a:pPr>
            <a:r>
              <a:rPr lang="en-US" dirty="0" smtClean="0">
                <a:latin typeface="Times New Roman" charset="0"/>
                <a:cs typeface="Times New Roman" charset="0"/>
              </a:rPr>
              <a:t>Coulomb</a:t>
            </a:r>
            <a:r>
              <a:rPr lang="en-US" altLang="ja-JP" dirty="0" smtClean="0">
                <a:latin typeface="Times New Roman" charset="0"/>
                <a:cs typeface="Times New Roman" charset="0"/>
              </a:rPr>
              <a:t>’</a:t>
            </a:r>
            <a:r>
              <a:rPr lang="en-US" dirty="0" smtClean="0">
                <a:latin typeface="Times New Roman" charset="0"/>
                <a:cs typeface="Times New Roman" charset="0"/>
              </a:rPr>
              <a:t>s </a:t>
            </a:r>
            <a:r>
              <a:rPr lang="en-US" dirty="0">
                <a:latin typeface="Times New Roman" charset="0"/>
                <a:cs typeface="Times New Roman" charset="0"/>
              </a:rPr>
              <a:t>law:</a:t>
            </a:r>
          </a:p>
          <a:p>
            <a:pPr marL="0" indent="0">
              <a:spcBef>
                <a:spcPct val="50000"/>
              </a:spcBef>
              <a:buNone/>
            </a:pPr>
            <a:r>
              <a:rPr lang="en-US" dirty="0">
                <a:latin typeface="Times New Roman" charset="0"/>
                <a:cs typeface="Times New Roman" charset="0"/>
              </a:rPr>
              <a:t> </a:t>
            </a:r>
            <a:r>
              <a:rPr lang="en-US" dirty="0" smtClean="0">
                <a:latin typeface="Times New Roman" charset="0"/>
                <a:cs typeface="Times New Roman" charset="0"/>
              </a:rPr>
              <a:t/>
            </a:r>
            <a:br>
              <a:rPr lang="en-US" dirty="0" smtClean="0">
                <a:latin typeface="Times New Roman" charset="0"/>
                <a:cs typeface="Times New Roman" charset="0"/>
              </a:rPr>
            </a:br>
            <a:endParaRPr lang="en-US" dirty="0">
              <a:latin typeface="Times New Roman" charset="0"/>
              <a:cs typeface="Times New Roman" charset="0"/>
            </a:endParaRPr>
          </a:p>
          <a:p>
            <a:pPr>
              <a:spcBef>
                <a:spcPct val="50000"/>
              </a:spcBef>
              <a:buFontTx/>
              <a:buChar char="•"/>
            </a:pPr>
            <a:r>
              <a:rPr lang="en-US" dirty="0">
                <a:latin typeface="Times New Roman" charset="0"/>
                <a:cs typeface="Times New Roman" charset="0"/>
              </a:rPr>
              <a:t> Electric field is force per unit charge:</a:t>
            </a:r>
          </a:p>
        </p:txBody>
      </p:sp>
      <p:sp>
        <p:nvSpPr>
          <p:cNvPr id="4" name="Date Placeholder 3"/>
          <p:cNvSpPr>
            <a:spLocks noGrp="1"/>
          </p:cNvSpPr>
          <p:nvPr>
            <p:ph type="dt" sz="half" idx="10"/>
          </p:nvPr>
        </p:nvSpPr>
        <p:spPr/>
        <p:txBody>
          <a:bodyPr/>
          <a:lstStyle/>
          <a:p>
            <a:r>
              <a:rPr lang="en-US" dirty="0" smtClean="0"/>
              <a:t>© 2014 Pearson Education, Inc.</a:t>
            </a:r>
            <a:endParaRPr lang="en-US" dirty="0"/>
          </a:p>
        </p:txBody>
      </p:sp>
      <p:grpSp>
        <p:nvGrpSpPr>
          <p:cNvPr id="10" name="Group 9"/>
          <p:cNvGrpSpPr/>
          <p:nvPr/>
        </p:nvGrpSpPr>
        <p:grpSpPr>
          <a:xfrm>
            <a:off x="3481022" y="5268161"/>
            <a:ext cx="2188305" cy="795672"/>
            <a:chOff x="2263384" y="5135572"/>
            <a:chExt cx="2188305" cy="795672"/>
          </a:xfrm>
        </p:grpSpPr>
        <p:pic>
          <p:nvPicPr>
            <p:cNvPr id="6" name="Picture 5" descr="16_KeyEquation_03.jpg"/>
            <p:cNvPicPr>
              <a:picLocks noChangeAspect="1"/>
            </p:cNvPicPr>
            <p:nvPr/>
          </p:nvPicPr>
          <p:blipFill rotWithShape="1">
            <a:blip r:embed="rId2">
              <a:extLst>
                <a:ext uri="{28A0092B-C50C-407E-A947-70E740481C1C}">
                  <a14:useLocalDpi xmlns:a14="http://schemas.microsoft.com/office/drawing/2010/main" val="0"/>
                </a:ext>
              </a:extLst>
            </a:blip>
            <a:srcRect r="85887" b="16864"/>
            <a:stretch/>
          </p:blipFill>
          <p:spPr>
            <a:xfrm>
              <a:off x="2263384" y="5135572"/>
              <a:ext cx="1206192" cy="795672"/>
            </a:xfrm>
            <a:prstGeom prst="rect">
              <a:avLst/>
            </a:prstGeom>
          </p:spPr>
        </p:pic>
        <p:sp>
          <p:nvSpPr>
            <p:cNvPr id="7" name="TextBox 6"/>
            <p:cNvSpPr txBox="1"/>
            <p:nvPr/>
          </p:nvSpPr>
          <p:spPr>
            <a:xfrm>
              <a:off x="3626072" y="5363975"/>
              <a:ext cx="825617" cy="400110"/>
            </a:xfrm>
            <a:prstGeom prst="rect">
              <a:avLst/>
            </a:prstGeom>
            <a:noFill/>
          </p:spPr>
          <p:txBody>
            <a:bodyPr wrap="none" rtlCol="0">
              <a:spAutoFit/>
            </a:bodyPr>
            <a:lstStyle/>
            <a:p>
              <a:r>
                <a:rPr lang="en-US" sz="2000" dirty="0" smtClean="0">
                  <a:latin typeface="Times New Roman"/>
                  <a:cs typeface="Times New Roman"/>
                </a:rPr>
                <a:t>(16-3)</a:t>
              </a:r>
              <a:endParaRPr lang="en-US" sz="2000" dirty="0">
                <a:latin typeface="Times New Roman"/>
                <a:cs typeface="Times New Roman"/>
              </a:endParaRPr>
            </a:p>
          </p:txBody>
        </p:sp>
      </p:grpSp>
      <p:grpSp>
        <p:nvGrpSpPr>
          <p:cNvPr id="9" name="Group 8"/>
          <p:cNvGrpSpPr/>
          <p:nvPr/>
        </p:nvGrpSpPr>
        <p:grpSpPr>
          <a:xfrm>
            <a:off x="669293" y="3470868"/>
            <a:ext cx="7815771" cy="894919"/>
            <a:chOff x="690227" y="3429000"/>
            <a:chExt cx="7815771" cy="894919"/>
          </a:xfrm>
        </p:grpSpPr>
        <p:pic>
          <p:nvPicPr>
            <p:cNvPr id="5" name="Picture 4" descr="16_KeyEquation_01.jpg"/>
            <p:cNvPicPr>
              <a:picLocks noChangeAspect="1"/>
            </p:cNvPicPr>
            <p:nvPr/>
          </p:nvPicPr>
          <p:blipFill rotWithShape="1">
            <a:blip r:embed="rId3">
              <a:extLst>
                <a:ext uri="{28A0092B-C50C-407E-A947-70E740481C1C}">
                  <a14:useLocalDpi xmlns:a14="http://schemas.microsoft.com/office/drawing/2010/main" val="0"/>
                </a:ext>
              </a:extLst>
            </a:blip>
            <a:srcRect r="12686" b="13060"/>
            <a:stretch/>
          </p:blipFill>
          <p:spPr>
            <a:xfrm>
              <a:off x="690227" y="3429000"/>
              <a:ext cx="6848225" cy="894919"/>
            </a:xfrm>
            <a:prstGeom prst="rect">
              <a:avLst/>
            </a:prstGeom>
          </p:spPr>
        </p:pic>
        <p:sp>
          <p:nvSpPr>
            <p:cNvPr id="8" name="TextBox 7"/>
            <p:cNvSpPr txBox="1"/>
            <p:nvPr/>
          </p:nvSpPr>
          <p:spPr>
            <a:xfrm>
              <a:off x="7680381" y="3661251"/>
              <a:ext cx="825617" cy="400110"/>
            </a:xfrm>
            <a:prstGeom prst="rect">
              <a:avLst/>
            </a:prstGeom>
            <a:noFill/>
          </p:spPr>
          <p:txBody>
            <a:bodyPr wrap="none" rtlCol="0">
              <a:spAutoFit/>
            </a:bodyPr>
            <a:lstStyle/>
            <a:p>
              <a:r>
                <a:rPr lang="en-US" sz="2000" dirty="0" smtClean="0">
                  <a:latin typeface="Times New Roman"/>
                  <a:cs typeface="Times New Roman"/>
                </a:rPr>
                <a:t>(16-1)</a:t>
              </a:r>
              <a:endParaRPr lang="en-US" sz="2000" dirty="0">
                <a:latin typeface="Times New Roman"/>
                <a:cs typeface="Times New Roman"/>
              </a:endParaRPr>
            </a:p>
          </p:txBody>
        </p:sp>
      </p:grpSp>
    </p:spTree>
    <p:extLst>
      <p:ext uri="{BB962C8B-B14F-4D97-AF65-F5344CB8AC3E}">
        <p14:creationId xmlns:p14="http://schemas.microsoft.com/office/powerpoint/2010/main" val="28993313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charset="0"/>
                <a:cs typeface="Times New Roman" charset="0"/>
              </a:rPr>
              <a:t>Summary of Chapter </a:t>
            </a:r>
            <a:r>
              <a:rPr lang="en-US" dirty="0" smtClean="0">
                <a:latin typeface="Times New Roman" charset="0"/>
                <a:cs typeface="Times New Roman" charset="0"/>
              </a:rPr>
              <a:t>16</a:t>
            </a:r>
            <a:endParaRPr lang="en-US" dirty="0"/>
          </a:p>
        </p:txBody>
      </p:sp>
      <p:sp>
        <p:nvSpPr>
          <p:cNvPr id="3" name="Content Placeholder 2"/>
          <p:cNvSpPr>
            <a:spLocks noGrp="1"/>
          </p:cNvSpPr>
          <p:nvPr>
            <p:ph idx="1"/>
          </p:nvPr>
        </p:nvSpPr>
        <p:spPr>
          <a:xfrm>
            <a:off x="457200" y="1621485"/>
            <a:ext cx="7994650" cy="4420395"/>
          </a:xfrm>
        </p:spPr>
        <p:txBody>
          <a:bodyPr>
            <a:noAutofit/>
          </a:bodyPr>
          <a:lstStyle/>
          <a:p>
            <a:pPr>
              <a:spcBef>
                <a:spcPct val="50000"/>
              </a:spcBef>
              <a:buFontTx/>
              <a:buChar char="•"/>
            </a:pPr>
            <a:r>
              <a:rPr lang="en-US" sz="2600" dirty="0">
                <a:latin typeface="Times New Roman" charset="0"/>
                <a:cs typeface="Times New Roman" charset="0"/>
              </a:rPr>
              <a:t>Electric field of a point charge</a:t>
            </a:r>
            <a:r>
              <a:rPr lang="en-US" sz="2600" dirty="0" smtClean="0">
                <a:latin typeface="Times New Roman" charset="0"/>
                <a:cs typeface="Times New Roman" charset="0"/>
              </a:rPr>
              <a:t>:</a:t>
            </a:r>
            <a:br>
              <a:rPr lang="en-US" sz="2600" dirty="0" smtClean="0">
                <a:latin typeface="Times New Roman" charset="0"/>
                <a:cs typeface="Times New Roman" charset="0"/>
              </a:rPr>
            </a:br>
            <a:r>
              <a:rPr lang="en-US" sz="2600" dirty="0" smtClean="0">
                <a:latin typeface="Times New Roman" charset="0"/>
                <a:cs typeface="Times New Roman" charset="0"/>
              </a:rPr>
              <a:t/>
            </a:r>
            <a:br>
              <a:rPr lang="en-US" sz="2600" dirty="0" smtClean="0">
                <a:latin typeface="Times New Roman" charset="0"/>
                <a:cs typeface="Times New Roman" charset="0"/>
              </a:rPr>
            </a:br>
            <a:r>
              <a:rPr lang="en-US" sz="2600" dirty="0" smtClean="0">
                <a:latin typeface="Times New Roman" charset="0"/>
                <a:cs typeface="Times New Roman" charset="0"/>
              </a:rPr>
              <a:t/>
            </a:r>
            <a:br>
              <a:rPr lang="en-US" sz="2600" dirty="0" smtClean="0">
                <a:latin typeface="Times New Roman" charset="0"/>
                <a:cs typeface="Times New Roman" charset="0"/>
              </a:rPr>
            </a:br>
            <a:endParaRPr lang="en-US" sz="2600" dirty="0">
              <a:latin typeface="Times New Roman" charset="0"/>
              <a:cs typeface="Times New Roman" charset="0"/>
            </a:endParaRPr>
          </a:p>
          <a:p>
            <a:pPr>
              <a:spcBef>
                <a:spcPct val="50000"/>
              </a:spcBef>
              <a:buFontTx/>
              <a:buChar char="•"/>
            </a:pPr>
            <a:r>
              <a:rPr lang="en-US" sz="2600" dirty="0" smtClean="0">
                <a:latin typeface="Times New Roman" charset="0"/>
                <a:cs typeface="Times New Roman" charset="0"/>
              </a:rPr>
              <a:t>Electric </a:t>
            </a:r>
            <a:r>
              <a:rPr lang="en-US" sz="2600" dirty="0">
                <a:latin typeface="Times New Roman" charset="0"/>
                <a:cs typeface="Times New Roman" charset="0"/>
              </a:rPr>
              <a:t>field can be represented by electric field lines</a:t>
            </a:r>
          </a:p>
          <a:p>
            <a:pPr marL="346075" indent="-346075">
              <a:spcBef>
                <a:spcPct val="50000"/>
              </a:spcBef>
              <a:buFontTx/>
              <a:buChar char="•"/>
            </a:pPr>
            <a:r>
              <a:rPr lang="en-US" sz="2600" dirty="0" smtClean="0">
                <a:latin typeface="Times New Roman" charset="0"/>
                <a:cs typeface="Times New Roman" charset="0"/>
              </a:rPr>
              <a:t>Static </a:t>
            </a:r>
            <a:r>
              <a:rPr lang="en-US" sz="2600" dirty="0">
                <a:latin typeface="Times New Roman" charset="0"/>
                <a:cs typeface="Times New Roman" charset="0"/>
              </a:rPr>
              <a:t>electric field inside conductor is zero; surface field is perpendicular to surface</a:t>
            </a:r>
          </a:p>
          <a:p>
            <a:pPr>
              <a:spcBef>
                <a:spcPct val="50000"/>
              </a:spcBef>
              <a:buFontTx/>
              <a:buChar char="•"/>
            </a:pPr>
            <a:r>
              <a:rPr lang="en-US" sz="2600" dirty="0" smtClean="0">
                <a:latin typeface="Times New Roman" charset="0"/>
                <a:cs typeface="Times New Roman" charset="0"/>
              </a:rPr>
              <a:t>Electric </a:t>
            </a:r>
            <a:r>
              <a:rPr lang="en-US" sz="2600" dirty="0">
                <a:latin typeface="Times New Roman" charset="0"/>
                <a:cs typeface="Times New Roman" charset="0"/>
              </a:rPr>
              <a:t>flux: </a:t>
            </a:r>
          </a:p>
          <a:p>
            <a:pPr>
              <a:spcBef>
                <a:spcPct val="50000"/>
              </a:spcBef>
              <a:buFontTx/>
              <a:buChar char="•"/>
            </a:pPr>
            <a:r>
              <a:rPr lang="en-US" sz="2600" dirty="0" smtClean="0">
                <a:latin typeface="Times New Roman" charset="0"/>
                <a:cs typeface="Times New Roman" charset="0"/>
              </a:rPr>
              <a:t>Gauss</a:t>
            </a:r>
            <a:r>
              <a:rPr lang="en-US" altLang="ja-JP" sz="2600" dirty="0" smtClean="0">
                <a:latin typeface="Times New Roman" charset="0"/>
                <a:cs typeface="Times New Roman" charset="0"/>
              </a:rPr>
              <a:t>’</a:t>
            </a:r>
            <a:r>
              <a:rPr lang="en-US" sz="2600" dirty="0" smtClean="0">
                <a:latin typeface="Times New Roman" charset="0"/>
                <a:cs typeface="Times New Roman" charset="0"/>
              </a:rPr>
              <a:t>s </a:t>
            </a:r>
            <a:r>
              <a:rPr lang="en-US" sz="2600" dirty="0">
                <a:latin typeface="Times New Roman" charset="0"/>
                <a:cs typeface="Times New Roman" charset="0"/>
              </a:rPr>
              <a:t>law</a:t>
            </a:r>
            <a:r>
              <a:rPr lang="en-US" sz="2600" dirty="0" smtClean="0">
                <a:latin typeface="Times New Roman" charset="0"/>
                <a:cs typeface="Times New Roman" charset="0"/>
              </a:rPr>
              <a:t>:</a:t>
            </a:r>
            <a:endParaRPr lang="en-US" sz="2600"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dirty="0" smtClean="0"/>
              <a:t>© 2014 Pearson Education, Inc.</a:t>
            </a:r>
            <a:endParaRPr lang="en-US" dirty="0"/>
          </a:p>
        </p:txBody>
      </p:sp>
      <p:grpSp>
        <p:nvGrpSpPr>
          <p:cNvPr id="16" name="Group 15"/>
          <p:cNvGrpSpPr/>
          <p:nvPr/>
        </p:nvGrpSpPr>
        <p:grpSpPr>
          <a:xfrm>
            <a:off x="1357242" y="2159996"/>
            <a:ext cx="6435866" cy="1164328"/>
            <a:chOff x="1915256" y="2159996"/>
            <a:chExt cx="6435866" cy="1164328"/>
          </a:xfrm>
        </p:grpSpPr>
        <p:pic>
          <p:nvPicPr>
            <p:cNvPr id="13" name="Picture 12" descr="16_KeyEquation_04A.jpg"/>
            <p:cNvPicPr>
              <a:picLocks noChangeAspect="1"/>
            </p:cNvPicPr>
            <p:nvPr/>
          </p:nvPicPr>
          <p:blipFill rotWithShape="1">
            <a:blip r:embed="rId2">
              <a:extLst>
                <a:ext uri="{28A0092B-C50C-407E-A947-70E740481C1C}">
                  <a14:useLocalDpi xmlns:a14="http://schemas.microsoft.com/office/drawing/2010/main" val="0"/>
                </a:ext>
              </a:extLst>
            </a:blip>
            <a:srcRect r="14645" b="9059"/>
            <a:stretch/>
          </p:blipFill>
          <p:spPr>
            <a:xfrm>
              <a:off x="1915256" y="2159996"/>
              <a:ext cx="5319838" cy="1164328"/>
            </a:xfrm>
            <a:prstGeom prst="rect">
              <a:avLst/>
            </a:prstGeom>
          </p:spPr>
        </p:pic>
        <p:sp>
          <p:nvSpPr>
            <p:cNvPr id="7" name="TextBox 6"/>
            <p:cNvSpPr txBox="1"/>
            <p:nvPr/>
          </p:nvSpPr>
          <p:spPr>
            <a:xfrm>
              <a:off x="7411667" y="2832265"/>
              <a:ext cx="939455" cy="400110"/>
            </a:xfrm>
            <a:prstGeom prst="rect">
              <a:avLst/>
            </a:prstGeom>
            <a:noFill/>
          </p:spPr>
          <p:txBody>
            <a:bodyPr wrap="none" rtlCol="0">
              <a:spAutoFit/>
            </a:bodyPr>
            <a:lstStyle/>
            <a:p>
              <a:r>
                <a:rPr lang="en-US" sz="2000" dirty="0" smtClean="0">
                  <a:latin typeface="Times New Roman"/>
                  <a:cs typeface="Times New Roman"/>
                </a:rPr>
                <a:t>(16-4a)</a:t>
              </a:r>
              <a:endParaRPr lang="en-US" sz="2000" dirty="0">
                <a:latin typeface="Times New Roman"/>
                <a:cs typeface="Times New Roman"/>
              </a:endParaRPr>
            </a:p>
          </p:txBody>
        </p:sp>
      </p:grpSp>
      <p:grpSp>
        <p:nvGrpSpPr>
          <p:cNvPr id="18" name="Group 17"/>
          <p:cNvGrpSpPr/>
          <p:nvPr/>
        </p:nvGrpSpPr>
        <p:grpSpPr>
          <a:xfrm>
            <a:off x="3506411" y="5032434"/>
            <a:ext cx="4283347" cy="400110"/>
            <a:chOff x="3138831" y="5032434"/>
            <a:chExt cx="4283347" cy="400110"/>
          </a:xfrm>
        </p:grpSpPr>
        <p:pic>
          <p:nvPicPr>
            <p:cNvPr id="14" name="Picture 13" descr="16_KeyEquation_07.jpg"/>
            <p:cNvPicPr>
              <a:picLocks noChangeAspect="1"/>
            </p:cNvPicPr>
            <p:nvPr/>
          </p:nvPicPr>
          <p:blipFill rotWithShape="1">
            <a:blip r:embed="rId3">
              <a:extLst>
                <a:ext uri="{28A0092B-C50C-407E-A947-70E740481C1C}">
                  <a14:useLocalDpi xmlns:a14="http://schemas.microsoft.com/office/drawing/2010/main" val="0"/>
                </a:ext>
              </a:extLst>
            </a:blip>
            <a:srcRect r="44919" b="30214"/>
            <a:stretch/>
          </p:blipFill>
          <p:spPr>
            <a:xfrm>
              <a:off x="3138831" y="5164147"/>
              <a:ext cx="3240199" cy="237176"/>
            </a:xfrm>
            <a:prstGeom prst="rect">
              <a:avLst/>
            </a:prstGeom>
          </p:spPr>
        </p:pic>
        <p:sp>
          <p:nvSpPr>
            <p:cNvPr id="11" name="TextBox 10"/>
            <p:cNvSpPr txBox="1"/>
            <p:nvPr/>
          </p:nvSpPr>
          <p:spPr>
            <a:xfrm>
              <a:off x="6596561" y="5032434"/>
              <a:ext cx="825617" cy="400110"/>
            </a:xfrm>
            <a:prstGeom prst="rect">
              <a:avLst/>
            </a:prstGeom>
            <a:noFill/>
          </p:spPr>
          <p:txBody>
            <a:bodyPr wrap="none" rtlCol="0">
              <a:spAutoFit/>
            </a:bodyPr>
            <a:lstStyle/>
            <a:p>
              <a:r>
                <a:rPr lang="en-US" sz="2000" dirty="0" smtClean="0">
                  <a:latin typeface="Times New Roman"/>
                  <a:cs typeface="Times New Roman"/>
                </a:rPr>
                <a:t>(16-7)</a:t>
              </a:r>
              <a:endParaRPr lang="en-US" sz="2000" dirty="0">
                <a:latin typeface="Times New Roman"/>
                <a:cs typeface="Times New Roman"/>
              </a:endParaRPr>
            </a:p>
          </p:txBody>
        </p:sp>
      </p:grpSp>
      <p:grpSp>
        <p:nvGrpSpPr>
          <p:cNvPr id="17" name="Group 16"/>
          <p:cNvGrpSpPr/>
          <p:nvPr/>
        </p:nvGrpSpPr>
        <p:grpSpPr>
          <a:xfrm>
            <a:off x="3505887" y="5680190"/>
            <a:ext cx="3013849" cy="657699"/>
            <a:chOff x="3248617" y="5743690"/>
            <a:chExt cx="3013849" cy="657699"/>
          </a:xfrm>
        </p:grpSpPr>
        <p:pic>
          <p:nvPicPr>
            <p:cNvPr id="15" name="Picture 14" descr="16_KeyEquation_09.jpg"/>
            <p:cNvPicPr>
              <a:picLocks noChangeAspect="1"/>
            </p:cNvPicPr>
            <p:nvPr/>
          </p:nvPicPr>
          <p:blipFill rotWithShape="1">
            <a:blip r:embed="rId4">
              <a:extLst>
                <a:ext uri="{28A0092B-C50C-407E-A947-70E740481C1C}">
                  <a14:useLocalDpi xmlns:a14="http://schemas.microsoft.com/office/drawing/2010/main" val="0"/>
                </a:ext>
              </a:extLst>
            </a:blip>
            <a:srcRect r="65544" b="14344"/>
            <a:stretch/>
          </p:blipFill>
          <p:spPr>
            <a:xfrm>
              <a:off x="3248617" y="5743690"/>
              <a:ext cx="2026869" cy="657699"/>
            </a:xfrm>
            <a:prstGeom prst="rect">
              <a:avLst/>
            </a:prstGeom>
          </p:spPr>
        </p:pic>
        <p:sp>
          <p:nvSpPr>
            <p:cNvPr id="12" name="TextBox 11"/>
            <p:cNvSpPr txBox="1"/>
            <p:nvPr/>
          </p:nvSpPr>
          <p:spPr>
            <a:xfrm>
              <a:off x="5436849" y="5784121"/>
              <a:ext cx="825617" cy="400110"/>
            </a:xfrm>
            <a:prstGeom prst="rect">
              <a:avLst/>
            </a:prstGeom>
            <a:noFill/>
          </p:spPr>
          <p:txBody>
            <a:bodyPr wrap="none" rtlCol="0">
              <a:spAutoFit/>
            </a:bodyPr>
            <a:lstStyle/>
            <a:p>
              <a:r>
                <a:rPr lang="en-US" sz="2000" dirty="0" smtClean="0">
                  <a:latin typeface="Times New Roman"/>
                  <a:cs typeface="Times New Roman"/>
                </a:rPr>
                <a:t>(16-9)</a:t>
              </a:r>
              <a:endParaRPr lang="en-US" sz="2000" dirty="0">
                <a:latin typeface="Times New Roman"/>
                <a:cs typeface="Times New Roman"/>
              </a:endParaRPr>
            </a:p>
          </p:txBody>
        </p:sp>
      </p:grpSp>
    </p:spTree>
    <p:extLst>
      <p:ext uri="{BB962C8B-B14F-4D97-AF65-F5344CB8AC3E}">
        <p14:creationId xmlns:p14="http://schemas.microsoft.com/office/powerpoint/2010/main" val="34423077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16-1 Static Electricity; Electric </a:t>
            </a:r>
            <a:r>
              <a:rPr lang="en-US" dirty="0" smtClean="0">
                <a:latin typeface="Times New Roman" charset="0"/>
                <a:cs typeface="Times New Roman" charset="0"/>
              </a:rPr>
              <a:t>Charge</a:t>
            </a:r>
            <a:br>
              <a:rPr lang="en-US" dirty="0" smtClean="0">
                <a:latin typeface="Times New Roman" charset="0"/>
                <a:cs typeface="Times New Roman" charset="0"/>
              </a:rPr>
            </a:br>
            <a:r>
              <a:rPr lang="en-US" dirty="0" smtClean="0">
                <a:latin typeface="Times New Roman" charset="0"/>
                <a:cs typeface="Times New Roman" charset="0"/>
              </a:rPr>
              <a:t>and </a:t>
            </a:r>
            <a:r>
              <a:rPr lang="en-US" dirty="0">
                <a:latin typeface="Times New Roman" charset="0"/>
                <a:cs typeface="Times New Roman" charset="0"/>
              </a:rPr>
              <a:t>Its </a:t>
            </a:r>
            <a:r>
              <a:rPr lang="en-US" dirty="0" smtClean="0">
                <a:latin typeface="Times New Roman" charset="0"/>
                <a:cs typeface="Times New Roman" charset="0"/>
              </a:rPr>
              <a:t>Conservation</a:t>
            </a:r>
            <a:endParaRPr lang="en-US" dirty="0">
              <a:latin typeface="Times New Roman" charset="0"/>
              <a:cs typeface="Times New Roman" charset="0"/>
            </a:endParaRPr>
          </a:p>
        </p:txBody>
      </p:sp>
      <p:sp>
        <p:nvSpPr>
          <p:cNvPr id="3" name="Content Placeholder 2"/>
          <p:cNvSpPr>
            <a:spLocks noGrp="1"/>
          </p:cNvSpPr>
          <p:nvPr>
            <p:ph idx="1"/>
          </p:nvPr>
        </p:nvSpPr>
        <p:spPr>
          <a:xfrm>
            <a:off x="3954464" y="1598048"/>
            <a:ext cx="4808536" cy="4691322"/>
          </a:xfrm>
        </p:spPr>
        <p:txBody>
          <a:bodyPr rIns="0"/>
          <a:lstStyle/>
          <a:p>
            <a:pPr marL="0" indent="0">
              <a:spcBef>
                <a:spcPct val="50000"/>
              </a:spcBef>
              <a:buNone/>
            </a:pPr>
            <a:r>
              <a:rPr lang="en-US" dirty="0">
                <a:latin typeface="Times New Roman" charset="0"/>
                <a:cs typeface="Times New Roman" charset="0"/>
              </a:rPr>
              <a:t>Objects can be charged by rubbing </a:t>
            </a:r>
          </a:p>
        </p:txBody>
      </p:sp>
      <p:sp>
        <p:nvSpPr>
          <p:cNvPr id="4" name="Date Placeholder 3"/>
          <p:cNvSpPr>
            <a:spLocks noGrp="1"/>
          </p:cNvSpPr>
          <p:nvPr>
            <p:ph type="dt" sz="half" idx="10"/>
          </p:nvPr>
        </p:nvSpPr>
        <p:spPr/>
        <p:txBody>
          <a:bodyPr/>
          <a:lstStyle/>
          <a:p>
            <a:r>
              <a:rPr lang="en-US" smtClean="0"/>
              <a:t>© 2014 Pearson Education, Inc.</a:t>
            </a:r>
            <a:endParaRPr lang="en-US"/>
          </a:p>
        </p:txBody>
      </p:sp>
      <p:pic>
        <p:nvPicPr>
          <p:cNvPr id="5" name="Picture 4" descr="16_01_Figure.jpg"/>
          <p:cNvPicPr>
            <a:picLocks noChangeAspect="1"/>
          </p:cNvPicPr>
          <p:nvPr/>
        </p:nvPicPr>
        <p:blipFill rotWithShape="1">
          <a:blip r:embed="rId2">
            <a:extLst>
              <a:ext uri="{28A0092B-C50C-407E-A947-70E740481C1C}">
                <a14:useLocalDpi xmlns:a14="http://schemas.microsoft.com/office/drawing/2010/main" val="0"/>
              </a:ext>
            </a:extLst>
          </a:blip>
          <a:srcRect b="2558"/>
          <a:stretch/>
        </p:blipFill>
        <p:spPr>
          <a:xfrm>
            <a:off x="909820" y="1495645"/>
            <a:ext cx="2912617" cy="4987268"/>
          </a:xfrm>
          <a:prstGeom prst="rect">
            <a:avLst/>
          </a:prstGeom>
        </p:spPr>
      </p:pic>
    </p:spTree>
    <p:extLst>
      <p:ext uri="{BB962C8B-B14F-4D97-AF65-F5344CB8AC3E}">
        <p14:creationId xmlns:p14="http://schemas.microsoft.com/office/powerpoint/2010/main" val="29155755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4090" y="1600200"/>
            <a:ext cx="4576149" cy="4525963"/>
          </a:xfrm>
        </p:spPr>
        <p:txBody>
          <a:bodyPr/>
          <a:lstStyle/>
          <a:p>
            <a:pPr marL="0" indent="0">
              <a:spcBef>
                <a:spcPct val="50000"/>
              </a:spcBef>
              <a:buNone/>
            </a:pPr>
            <a:r>
              <a:rPr lang="en-US" dirty="0">
                <a:latin typeface="Times New Roman" charset="0"/>
                <a:cs typeface="Times New Roman" charset="0"/>
              </a:rPr>
              <a:t>Charge comes in two types, positive and negative; like charges repel and opposite charges attract </a:t>
            </a:r>
          </a:p>
        </p:txBody>
      </p:sp>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16-1 Static Electricity; Electric Charge</a:t>
            </a:r>
            <a:br>
              <a:rPr lang="en-US" dirty="0">
                <a:latin typeface="Times New Roman" charset="0"/>
                <a:cs typeface="Times New Roman" charset="0"/>
              </a:rPr>
            </a:br>
            <a:r>
              <a:rPr lang="en-US" dirty="0">
                <a:latin typeface="Times New Roman" charset="0"/>
                <a:cs typeface="Times New Roman" charset="0"/>
              </a:rPr>
              <a:t>and Its Conservation</a:t>
            </a:r>
          </a:p>
        </p:txBody>
      </p:sp>
      <p:sp>
        <p:nvSpPr>
          <p:cNvPr id="4" name="Date Placeholder 3"/>
          <p:cNvSpPr>
            <a:spLocks noGrp="1"/>
          </p:cNvSpPr>
          <p:nvPr>
            <p:ph type="dt" sz="half" idx="10"/>
          </p:nvPr>
        </p:nvSpPr>
        <p:spPr/>
        <p:txBody>
          <a:bodyPr/>
          <a:lstStyle/>
          <a:p>
            <a:r>
              <a:rPr lang="en-US" smtClean="0"/>
              <a:t>© 2014 Pearson Education, Inc.</a:t>
            </a:r>
            <a:endParaRPr lang="en-US"/>
          </a:p>
        </p:txBody>
      </p:sp>
      <p:pic>
        <p:nvPicPr>
          <p:cNvPr id="6" name="Picture 5" descr="16_02_Figure.jpg"/>
          <p:cNvPicPr>
            <a:picLocks noChangeAspect="1"/>
          </p:cNvPicPr>
          <p:nvPr/>
        </p:nvPicPr>
        <p:blipFill rotWithShape="1">
          <a:blip r:embed="rId2">
            <a:extLst>
              <a:ext uri="{28A0092B-C50C-407E-A947-70E740481C1C}">
                <a14:useLocalDpi xmlns:a14="http://schemas.microsoft.com/office/drawing/2010/main" val="0"/>
              </a:ext>
            </a:extLst>
          </a:blip>
          <a:srcRect b="2796"/>
          <a:stretch/>
        </p:blipFill>
        <p:spPr>
          <a:xfrm>
            <a:off x="821780" y="1506554"/>
            <a:ext cx="2887617" cy="4955424"/>
          </a:xfrm>
          <a:prstGeom prst="rect">
            <a:avLst/>
          </a:prstGeom>
        </p:spPr>
      </p:pic>
    </p:spTree>
    <p:extLst>
      <p:ext uri="{BB962C8B-B14F-4D97-AF65-F5344CB8AC3E}">
        <p14:creationId xmlns:p14="http://schemas.microsoft.com/office/powerpoint/2010/main" val="16604789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785078"/>
          </a:xfrm>
        </p:spPr>
        <p:txBody>
          <a:bodyPr/>
          <a:lstStyle/>
          <a:p>
            <a:pPr marL="0" indent="0">
              <a:spcBef>
                <a:spcPct val="50000"/>
              </a:spcBef>
              <a:buNone/>
            </a:pPr>
            <a:r>
              <a:rPr lang="en-US" dirty="0">
                <a:latin typeface="Times New Roman" charset="0"/>
                <a:cs typeface="Times New Roman" charset="0"/>
              </a:rPr>
              <a:t>Electric charge is </a:t>
            </a:r>
            <a:r>
              <a:rPr lang="en-US" dirty="0" smtClean="0">
                <a:latin typeface="Times New Roman" charset="0"/>
                <a:cs typeface="Times New Roman" charset="0"/>
              </a:rPr>
              <a:t>conserved—the </a:t>
            </a:r>
            <a:r>
              <a:rPr lang="en-US" dirty="0">
                <a:latin typeface="Times New Roman" charset="0"/>
                <a:cs typeface="Times New Roman" charset="0"/>
              </a:rPr>
              <a:t>arithmetic sum of the total charge cannot change in any interaction</a:t>
            </a:r>
            <a:r>
              <a:rPr lang="en-US" dirty="0" smtClean="0">
                <a:latin typeface="Times New Roman" charset="0"/>
                <a:cs typeface="Times New Roman" charset="0"/>
              </a:rPr>
              <a:t>.</a:t>
            </a:r>
            <a:endParaRPr lang="en-US" dirty="0">
              <a:latin typeface="Times New Roman" charset="0"/>
              <a:cs typeface="Times New Roman" charset="0"/>
            </a:endParaRPr>
          </a:p>
        </p:txBody>
      </p:sp>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16-1 Static Electricity; Electric Charge</a:t>
            </a:r>
            <a:br>
              <a:rPr lang="en-US" dirty="0">
                <a:latin typeface="Times New Roman" charset="0"/>
                <a:cs typeface="Times New Roman" charset="0"/>
              </a:rPr>
            </a:br>
            <a:r>
              <a:rPr lang="en-US" dirty="0">
                <a:latin typeface="Times New Roman" charset="0"/>
                <a:cs typeface="Times New Roman" charset="0"/>
              </a:rPr>
              <a:t>and Its Conservation</a:t>
            </a:r>
          </a:p>
        </p:txBody>
      </p:sp>
      <p:sp>
        <p:nvSpPr>
          <p:cNvPr id="4" name="Date Placeholder 3"/>
          <p:cNvSpPr>
            <a:spLocks noGrp="1"/>
          </p:cNvSpPr>
          <p:nvPr>
            <p:ph type="dt" sz="half" idx="10"/>
          </p:nvPr>
        </p:nvSpPr>
        <p:spPr/>
        <p:txBody>
          <a:bodyPr/>
          <a:lstStyle/>
          <a:p>
            <a:r>
              <a:rPr lang="en-US" smtClean="0"/>
              <a:t>© 2014 Pearson Education, Inc.</a:t>
            </a:r>
            <a:endParaRPr lang="en-US"/>
          </a:p>
        </p:txBody>
      </p:sp>
    </p:spTree>
    <p:extLst>
      <p:ext uri="{BB962C8B-B14F-4D97-AF65-F5344CB8AC3E}">
        <p14:creationId xmlns:p14="http://schemas.microsoft.com/office/powerpoint/2010/main" val="18693818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ct val="50000"/>
              </a:spcBef>
            </a:pPr>
            <a:r>
              <a:rPr lang="en-US" dirty="0">
                <a:latin typeface="Times New Roman" charset="0"/>
                <a:cs typeface="Times New Roman" charset="0"/>
              </a:rPr>
              <a:t>16-2 Electric Charge in the </a:t>
            </a:r>
            <a:r>
              <a:rPr lang="en-US" dirty="0" smtClean="0">
                <a:latin typeface="Times New Roman" charset="0"/>
                <a:cs typeface="Times New Roman" charset="0"/>
              </a:rPr>
              <a:t>Atom</a:t>
            </a:r>
            <a:endParaRPr lang="en-US" dirty="0">
              <a:latin typeface="Times New Roman" charset="0"/>
              <a:cs typeface="Times New Roman" charset="0"/>
            </a:endParaRPr>
          </a:p>
        </p:txBody>
      </p:sp>
      <p:sp>
        <p:nvSpPr>
          <p:cNvPr id="3" name="Content Placeholder 2"/>
          <p:cNvSpPr>
            <a:spLocks noGrp="1"/>
          </p:cNvSpPr>
          <p:nvPr>
            <p:ph idx="1"/>
          </p:nvPr>
        </p:nvSpPr>
        <p:spPr>
          <a:xfrm>
            <a:off x="450850" y="1600200"/>
            <a:ext cx="8235949" cy="4806244"/>
          </a:xfrm>
        </p:spPr>
        <p:txBody>
          <a:bodyPr/>
          <a:lstStyle/>
          <a:p>
            <a:pPr marL="0" indent="0">
              <a:spcBef>
                <a:spcPct val="50000"/>
              </a:spcBef>
              <a:buNone/>
            </a:pPr>
            <a:r>
              <a:rPr lang="en-US" dirty="0">
                <a:latin typeface="Times New Roman" charset="0"/>
                <a:cs typeface="Times New Roman" charset="0"/>
              </a:rPr>
              <a:t>Atom: </a:t>
            </a:r>
          </a:p>
          <a:p>
            <a:pPr marL="0" indent="0">
              <a:spcBef>
                <a:spcPct val="50000"/>
              </a:spcBef>
              <a:buNone/>
            </a:pPr>
            <a:r>
              <a:rPr lang="en-US" dirty="0">
                <a:latin typeface="Times New Roman" charset="0"/>
                <a:cs typeface="Times New Roman" charset="0"/>
              </a:rPr>
              <a:t>Nucleus (small, massive</a:t>
            </a:r>
            <a:r>
              <a:rPr lang="en-US" dirty="0" smtClean="0">
                <a:latin typeface="Times New Roman" charset="0"/>
                <a:cs typeface="Times New Roman" charset="0"/>
              </a:rPr>
              <a:t>,</a:t>
            </a:r>
            <a:br>
              <a:rPr lang="en-US" dirty="0" smtClean="0">
                <a:latin typeface="Times New Roman" charset="0"/>
                <a:cs typeface="Times New Roman" charset="0"/>
              </a:rPr>
            </a:br>
            <a:r>
              <a:rPr lang="en-US" dirty="0" smtClean="0">
                <a:latin typeface="Times New Roman" charset="0"/>
                <a:cs typeface="Times New Roman" charset="0"/>
              </a:rPr>
              <a:t>positive </a:t>
            </a:r>
            <a:r>
              <a:rPr lang="en-US" dirty="0">
                <a:latin typeface="Times New Roman" charset="0"/>
                <a:cs typeface="Times New Roman" charset="0"/>
              </a:rPr>
              <a:t>charge)</a:t>
            </a:r>
          </a:p>
          <a:p>
            <a:pPr marL="0" indent="0">
              <a:spcBef>
                <a:spcPct val="50000"/>
              </a:spcBef>
              <a:buNone/>
            </a:pPr>
            <a:r>
              <a:rPr lang="en-US" dirty="0">
                <a:latin typeface="Times New Roman" charset="0"/>
                <a:cs typeface="Times New Roman" charset="0"/>
              </a:rPr>
              <a:t>Electron cloud (large, </a:t>
            </a:r>
            <a:r>
              <a:rPr lang="en-US" dirty="0" smtClean="0">
                <a:latin typeface="Times New Roman" charset="0"/>
                <a:cs typeface="Times New Roman" charset="0"/>
              </a:rPr>
              <a:t>very</a:t>
            </a:r>
            <a:br>
              <a:rPr lang="en-US" dirty="0" smtClean="0">
                <a:latin typeface="Times New Roman" charset="0"/>
                <a:cs typeface="Times New Roman" charset="0"/>
              </a:rPr>
            </a:br>
            <a:r>
              <a:rPr lang="en-US" dirty="0" smtClean="0">
                <a:latin typeface="Times New Roman" charset="0"/>
                <a:cs typeface="Times New Roman" charset="0"/>
              </a:rPr>
              <a:t>low </a:t>
            </a:r>
            <a:r>
              <a:rPr lang="en-US" dirty="0">
                <a:latin typeface="Times New Roman" charset="0"/>
                <a:cs typeface="Times New Roman" charset="0"/>
              </a:rPr>
              <a:t>density, </a:t>
            </a:r>
            <a:r>
              <a:rPr lang="en-US" dirty="0" smtClean="0">
                <a:latin typeface="Times New Roman" charset="0"/>
                <a:cs typeface="Times New Roman" charset="0"/>
              </a:rPr>
              <a:t>negative</a:t>
            </a:r>
            <a:br>
              <a:rPr lang="en-US" dirty="0" smtClean="0">
                <a:latin typeface="Times New Roman" charset="0"/>
                <a:cs typeface="Times New Roman" charset="0"/>
              </a:rPr>
            </a:br>
            <a:r>
              <a:rPr lang="en-US" dirty="0" smtClean="0">
                <a:latin typeface="Times New Roman" charset="0"/>
                <a:cs typeface="Times New Roman" charset="0"/>
              </a:rPr>
              <a:t>charge)</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smtClean="0"/>
              <a:t>© 2014 Pearson Education, Inc.</a:t>
            </a:r>
            <a:endParaRPr lang="en-US"/>
          </a:p>
        </p:txBody>
      </p:sp>
      <p:pic>
        <p:nvPicPr>
          <p:cNvPr id="5" name="Picture 4" descr="16_03_Figure.jpg"/>
          <p:cNvPicPr>
            <a:picLocks noChangeAspect="1"/>
          </p:cNvPicPr>
          <p:nvPr/>
        </p:nvPicPr>
        <p:blipFill rotWithShape="1">
          <a:blip r:embed="rId2">
            <a:extLst>
              <a:ext uri="{28A0092B-C50C-407E-A947-70E740481C1C}">
                <a14:useLocalDpi xmlns:a14="http://schemas.microsoft.com/office/drawing/2010/main" val="0"/>
              </a:ext>
            </a:extLst>
          </a:blip>
          <a:srcRect l="-422" t="-3930" r="422" b="3930"/>
          <a:stretch/>
        </p:blipFill>
        <p:spPr>
          <a:xfrm>
            <a:off x="4774730" y="1778528"/>
            <a:ext cx="3921595" cy="4348485"/>
          </a:xfrm>
          <a:prstGeom prst="rect">
            <a:avLst/>
          </a:prstGeom>
        </p:spPr>
      </p:pic>
    </p:spTree>
    <p:extLst>
      <p:ext uri="{BB962C8B-B14F-4D97-AF65-F5344CB8AC3E}">
        <p14:creationId xmlns:p14="http://schemas.microsoft.com/office/powerpoint/2010/main" val="21379715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charset="0"/>
                <a:cs typeface="Times New Roman" charset="0"/>
              </a:rPr>
              <a:t>16-2 Electric Charge in the </a:t>
            </a:r>
            <a:r>
              <a:rPr lang="en-US" dirty="0" smtClean="0">
                <a:latin typeface="Times New Roman" charset="0"/>
                <a:cs typeface="Times New Roman" charset="0"/>
              </a:rPr>
              <a:t>Atom</a:t>
            </a:r>
            <a:endParaRPr lang="en-US" dirty="0"/>
          </a:p>
        </p:txBody>
      </p:sp>
      <p:sp>
        <p:nvSpPr>
          <p:cNvPr id="3" name="Content Placeholder 2"/>
          <p:cNvSpPr>
            <a:spLocks noGrp="1"/>
          </p:cNvSpPr>
          <p:nvPr>
            <p:ph idx="1"/>
          </p:nvPr>
        </p:nvSpPr>
        <p:spPr>
          <a:xfrm>
            <a:off x="457940" y="1597818"/>
            <a:ext cx="8244973" cy="4886158"/>
          </a:xfrm>
        </p:spPr>
        <p:txBody>
          <a:bodyPr/>
          <a:lstStyle/>
          <a:p>
            <a:pPr marL="0" indent="0">
              <a:spcBef>
                <a:spcPct val="50000"/>
              </a:spcBef>
              <a:buNone/>
            </a:pPr>
            <a:r>
              <a:rPr lang="en-US" dirty="0">
                <a:latin typeface="Times New Roman" charset="0"/>
                <a:cs typeface="Times New Roman" charset="0"/>
              </a:rPr>
              <a:t>Atom is electrically neutral.</a:t>
            </a:r>
          </a:p>
          <a:p>
            <a:pPr marL="0" indent="0">
              <a:spcBef>
                <a:spcPct val="50000"/>
              </a:spcBef>
              <a:buNone/>
            </a:pPr>
            <a:r>
              <a:rPr lang="en-US" dirty="0">
                <a:latin typeface="Times New Roman" charset="0"/>
                <a:cs typeface="Times New Roman" charset="0"/>
              </a:rPr>
              <a:t>Rubbing charges objects by moving electrons from one to the other</a:t>
            </a:r>
            <a:r>
              <a:rPr lang="en-US" dirty="0" smtClean="0">
                <a:latin typeface="Times New Roman" charset="0"/>
                <a:cs typeface="Times New Roman" charset="0"/>
              </a:rPr>
              <a:t>.</a:t>
            </a:r>
            <a:endParaRPr lang="en-US" dirty="0">
              <a:latin typeface="Times New Roman" charset="0"/>
              <a:cs typeface="Times New Roman" charset="0"/>
            </a:endParaRPr>
          </a:p>
        </p:txBody>
      </p:sp>
      <p:sp>
        <p:nvSpPr>
          <p:cNvPr id="4" name="Date Placeholder 3"/>
          <p:cNvSpPr>
            <a:spLocks noGrp="1"/>
          </p:cNvSpPr>
          <p:nvPr>
            <p:ph type="dt" sz="half" idx="10"/>
          </p:nvPr>
        </p:nvSpPr>
        <p:spPr/>
        <p:txBody>
          <a:bodyPr/>
          <a:lstStyle/>
          <a:p>
            <a:r>
              <a:rPr lang="en-US" smtClean="0"/>
              <a:t>© 2014 Pearson Education, Inc.</a:t>
            </a:r>
            <a:endParaRPr lang="en-US"/>
          </a:p>
        </p:txBody>
      </p:sp>
      <p:pic>
        <p:nvPicPr>
          <p:cNvPr id="8" name="Picture 7" descr="16_01_FigureA.jpg"/>
          <p:cNvPicPr>
            <a:picLocks noChangeAspect="1"/>
          </p:cNvPicPr>
          <p:nvPr/>
        </p:nvPicPr>
        <p:blipFill rotWithShape="1">
          <a:blip r:embed="rId2">
            <a:extLst>
              <a:ext uri="{28A0092B-C50C-407E-A947-70E740481C1C}">
                <a14:useLocalDpi xmlns:a14="http://schemas.microsoft.com/office/drawing/2010/main" val="0"/>
              </a:ext>
            </a:extLst>
          </a:blip>
          <a:srcRect b="6118"/>
          <a:stretch/>
        </p:blipFill>
        <p:spPr>
          <a:xfrm>
            <a:off x="1130460" y="3429000"/>
            <a:ext cx="2712720" cy="3090444"/>
          </a:xfrm>
          <a:prstGeom prst="rect">
            <a:avLst/>
          </a:prstGeom>
        </p:spPr>
      </p:pic>
      <p:pic>
        <p:nvPicPr>
          <p:cNvPr id="9" name="Picture 8" descr="16_01_FigureB.jpg"/>
          <p:cNvPicPr>
            <a:picLocks noChangeAspect="1"/>
          </p:cNvPicPr>
          <p:nvPr/>
        </p:nvPicPr>
        <p:blipFill rotWithShape="1">
          <a:blip r:embed="rId3">
            <a:extLst>
              <a:ext uri="{28A0092B-C50C-407E-A947-70E740481C1C}">
                <a14:useLocalDpi xmlns:a14="http://schemas.microsoft.com/office/drawing/2010/main" val="0"/>
              </a:ext>
            </a:extLst>
          </a:blip>
          <a:srcRect b="5893"/>
          <a:stretch/>
        </p:blipFill>
        <p:spPr>
          <a:xfrm>
            <a:off x="4974664" y="3659286"/>
            <a:ext cx="3364992" cy="2656145"/>
          </a:xfrm>
          <a:prstGeom prst="rect">
            <a:avLst/>
          </a:prstGeom>
        </p:spPr>
      </p:pic>
    </p:spTree>
    <p:extLst>
      <p:ext uri="{BB962C8B-B14F-4D97-AF65-F5344CB8AC3E}">
        <p14:creationId xmlns:p14="http://schemas.microsoft.com/office/powerpoint/2010/main" val="26394528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2654</TotalTime>
  <Words>1514</Words>
  <Application>Microsoft Office PowerPoint</Application>
  <PresentationFormat>On-screen Show (4:3)</PresentationFormat>
  <Paragraphs>221</Paragraphs>
  <Slides>49</Slides>
  <Notes>0</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PowerPoint Presentation</vt:lpstr>
      <vt:lpstr>Chapter 16 Electric Charge and Electric Field </vt:lpstr>
      <vt:lpstr>Contents of Chapter 16</vt:lpstr>
      <vt:lpstr>Contents of Chapter 16</vt:lpstr>
      <vt:lpstr>16-1 Static Electricity; Electric Charge and Its Conservation</vt:lpstr>
      <vt:lpstr>16-1 Static Electricity; Electric Charge and Its Conservation</vt:lpstr>
      <vt:lpstr>16-1 Static Electricity; Electric Charge and Its Conservation</vt:lpstr>
      <vt:lpstr>16-2 Electric Charge in the Atom</vt:lpstr>
      <vt:lpstr>16-2 Electric Charge in the Atom</vt:lpstr>
      <vt:lpstr>16-2 Electric Charge in the Atom</vt:lpstr>
      <vt:lpstr>16-3 Insulators and Conductors</vt:lpstr>
      <vt:lpstr>16-4 Induced Charge; the Electroscope</vt:lpstr>
      <vt:lpstr>16-4 Induced Charge; the Electroscope</vt:lpstr>
      <vt:lpstr>16-4 Induced Charge; the Electroscope</vt:lpstr>
      <vt:lpstr>16-4 Induced Charge; the Electroscope</vt:lpstr>
      <vt:lpstr>16-4 Induced Charge; the Electroscope</vt:lpstr>
      <vt:lpstr>16-4 Induced Charge; the Electroscope</vt:lpstr>
      <vt:lpstr>16-5 Coulomb’s Law</vt:lpstr>
      <vt:lpstr>16-5 Coulomb’s Law</vt:lpstr>
      <vt:lpstr>16-5 Coulomb’s Law</vt:lpstr>
      <vt:lpstr>16-5 Coulomb’s Law</vt:lpstr>
      <vt:lpstr>16-5 Coulomb’s Law</vt:lpstr>
      <vt:lpstr>16-5 Coulomb’s Law</vt:lpstr>
      <vt:lpstr>16-5 Coulomb’s Law</vt:lpstr>
      <vt:lpstr>16-6 Solving Problems Involving Coulomb’s Law and Vectors</vt:lpstr>
      <vt:lpstr>16-6 Solving Problems Involving Coulomb’s Law and Vectors</vt:lpstr>
      <vt:lpstr>16-7 The Electric Field</vt:lpstr>
      <vt:lpstr>16-7 The Electric Field</vt:lpstr>
      <vt:lpstr>16-7 The Electric Field</vt:lpstr>
      <vt:lpstr>16-7 The Electric Field</vt:lpstr>
      <vt:lpstr>16-8 Electric Field Lines</vt:lpstr>
      <vt:lpstr>16-8 Electric Field Lines</vt:lpstr>
      <vt:lpstr>16-8 Electric Field Lines</vt:lpstr>
      <vt:lpstr>16-8 Electric Field Lines</vt:lpstr>
      <vt:lpstr>16-8 Electric Field Lines</vt:lpstr>
      <vt:lpstr>16-9 Electric Fields and Conductors</vt:lpstr>
      <vt:lpstr>16-9 Electric Fields and Conductors</vt:lpstr>
      <vt:lpstr>16-10 Electric Forces in Molecular Biology: DNA Structure and Replication</vt:lpstr>
      <vt:lpstr>16-10 Electric Forces in Molecular Biology: DNA Structure and Replication</vt:lpstr>
      <vt:lpstr>16-10 Electric Forces in Molecular Biology: DNA Structure and Replication</vt:lpstr>
      <vt:lpstr>16-11 Photocopy Machines and Computer Printers Use Electrostatics</vt:lpstr>
      <vt:lpstr>16-11 Photocopy Machines and Computer Printers Use Electrostatics</vt:lpstr>
      <vt:lpstr>16-11 Photocopy Machines and Computer Printers Use Electrostatics</vt:lpstr>
      <vt:lpstr>16-12 Gauss’s Law</vt:lpstr>
      <vt:lpstr>16-12 Gauss’s Law</vt:lpstr>
      <vt:lpstr>16-12 Gauss’s Law</vt:lpstr>
      <vt:lpstr>Summary of Chapter 16</vt:lpstr>
      <vt:lpstr>Summary of Chapter 16</vt:lpstr>
      <vt:lpstr>Summary of Chapter 16</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PIT Magnus</dc:creator>
  <cp:lastModifiedBy>Donna King</cp:lastModifiedBy>
  <cp:revision>159</cp:revision>
  <dcterms:created xsi:type="dcterms:W3CDTF">2013-06-27T17:53:05Z</dcterms:created>
  <dcterms:modified xsi:type="dcterms:W3CDTF">2013-07-23T14:19:50Z</dcterms:modified>
</cp:coreProperties>
</file>